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69" r:id="rId2"/>
    <p:sldId id="449" r:id="rId3"/>
    <p:sldId id="257" r:id="rId4"/>
    <p:sldId id="452" r:id="rId5"/>
    <p:sldId id="510" r:id="rId6"/>
    <p:sldId id="444" r:id="rId7"/>
    <p:sldId id="261" r:id="rId8"/>
    <p:sldId id="431" r:id="rId9"/>
    <p:sldId id="425" r:id="rId10"/>
    <p:sldId id="424" r:id="rId11"/>
    <p:sldId id="470" r:id="rId12"/>
    <p:sldId id="432" r:id="rId13"/>
    <p:sldId id="268" r:id="rId14"/>
    <p:sldId id="386" r:id="rId15"/>
    <p:sldId id="387" r:id="rId16"/>
    <p:sldId id="439" r:id="rId17"/>
    <p:sldId id="413" r:id="rId18"/>
    <p:sldId id="414" r:id="rId19"/>
    <p:sldId id="394" r:id="rId20"/>
    <p:sldId id="458" r:id="rId21"/>
    <p:sldId id="459" r:id="rId22"/>
    <p:sldId id="460" r:id="rId23"/>
    <p:sldId id="461" r:id="rId24"/>
    <p:sldId id="398" r:id="rId25"/>
    <p:sldId id="462" r:id="rId26"/>
    <p:sldId id="403" r:id="rId27"/>
    <p:sldId id="404" r:id="rId28"/>
    <p:sldId id="407" r:id="rId29"/>
    <p:sldId id="410" r:id="rId30"/>
    <p:sldId id="408" r:id="rId31"/>
    <p:sldId id="409" r:id="rId32"/>
    <p:sldId id="412" r:id="rId33"/>
    <p:sldId id="426" r:id="rId34"/>
    <p:sldId id="275" r:id="rId35"/>
    <p:sldId id="420" r:id="rId36"/>
    <p:sldId id="454" r:id="rId37"/>
    <p:sldId id="256" r:id="rId38"/>
    <p:sldId id="266" r:id="rId39"/>
    <p:sldId id="267" r:id="rId40"/>
    <p:sldId id="262" r:id="rId41"/>
    <p:sldId id="265" r:id="rId42"/>
    <p:sldId id="508" r:id="rId43"/>
    <p:sldId id="264" r:id="rId44"/>
    <p:sldId id="443" r:id="rId45"/>
    <p:sldId id="471" r:id="rId46"/>
    <p:sldId id="472" r:id="rId47"/>
    <p:sldId id="451" r:id="rId48"/>
    <p:sldId id="276" r:id="rId49"/>
    <p:sldId id="507" r:id="rId50"/>
    <p:sldId id="274" r:id="rId51"/>
    <p:sldId id="506" r:id="rId52"/>
    <p:sldId id="285" r:id="rId53"/>
    <p:sldId id="419" r:id="rId54"/>
    <p:sldId id="467" r:id="rId55"/>
    <p:sldId id="468" r:id="rId56"/>
    <p:sldId id="292" r:id="rId57"/>
    <p:sldId id="367" r:id="rId58"/>
    <p:sldId id="294" r:id="rId59"/>
    <p:sldId id="297" r:id="rId60"/>
    <p:sldId id="298" r:id="rId61"/>
    <p:sldId id="473" r:id="rId62"/>
    <p:sldId id="338" r:id="rId63"/>
    <p:sldId id="320" r:id="rId64"/>
    <p:sldId id="321" r:id="rId65"/>
    <p:sldId id="509" r:id="rId66"/>
    <p:sldId id="322" r:id="rId67"/>
    <p:sldId id="385" r:id="rId68"/>
    <p:sldId id="446" r:id="rId69"/>
    <p:sldId id="447" r:id="rId70"/>
    <p:sldId id="437" r:id="rId71"/>
    <p:sldId id="429" r:id="rId72"/>
    <p:sldId id="474" r:id="rId73"/>
    <p:sldId id="323" r:id="rId74"/>
  </p:sldIdLst>
  <p:sldSz cx="9144000" cy="5715000" type="screen16x10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46"/>
    <a:srgbClr val="828282"/>
    <a:srgbClr val="D0D8E8"/>
    <a:srgbClr val="006432"/>
    <a:srgbClr val="00644B"/>
    <a:srgbClr val="AA001E"/>
    <a:srgbClr val="AAF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94675" autoAdjust="0"/>
  </p:normalViewPr>
  <p:slideViewPr>
    <p:cSldViewPr>
      <p:cViewPr varScale="1">
        <p:scale>
          <a:sx n="147" d="100"/>
          <a:sy n="147" d="100"/>
        </p:scale>
        <p:origin x="162" y="12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2832" y="-22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3FC25-49C6-4218-9AF9-A71EEB3E99A5}" type="datetimeFigureOut">
              <a:rPr lang="de-DE" smtClean="0"/>
              <a:t>10.02.2025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5D658-BA9E-4C2E-8C1A-49342825B7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160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60DA38-EDDB-4D88-922D-2A7FFBA3BA66}" type="datetimeFigureOut">
              <a:rPr lang="de-DE"/>
              <a:pPr>
                <a:defRPr/>
              </a:pPr>
              <a:t>10.02.2025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22F6E5-5BF8-471A-ABF3-C7B5ABEFA6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3475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22F6E5-5BF8-471A-ABF3-C7B5ABEFA6A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658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Insgesamt ist die Schule durch sehr viel</a:t>
            </a:r>
          </a:p>
          <a:p>
            <a:r>
              <a:rPr lang="de-DE" dirty="0"/>
              <a:t>Transparenz</a:t>
            </a:r>
            <a:r>
              <a:rPr lang="de-DE" baseline="0" dirty="0"/>
              <a:t> geprägt</a:t>
            </a:r>
          </a:p>
          <a:p>
            <a:r>
              <a:rPr lang="de-DE" baseline="0" dirty="0"/>
              <a:t>Nicht nur im Gebäude, sondern auch in Pädagogik</a:t>
            </a:r>
          </a:p>
          <a:p>
            <a:r>
              <a:rPr lang="de-DE" baseline="0" dirty="0"/>
              <a:t>Einheitliches, fächerübergreifendes Konzept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61E8A-11EA-496F-A6AF-8B6662B2ACC0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302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Grundwissenstest</a:t>
            </a:r>
            <a:r>
              <a:rPr lang="de-DE" baseline="0" dirty="0"/>
              <a:t> in jeder </a:t>
            </a:r>
            <a:r>
              <a:rPr lang="de-DE" baseline="0" dirty="0" err="1"/>
              <a:t>Jgst</a:t>
            </a:r>
            <a:r>
              <a:rPr lang="de-DE" baseline="0" dirty="0"/>
              <a:t>. zum Schuljahresbeginn</a:t>
            </a:r>
          </a:p>
          <a:p>
            <a:r>
              <a:rPr lang="de-DE" baseline="0" dirty="0"/>
              <a:t>Kopfrechenwettbewerb in </a:t>
            </a:r>
            <a:r>
              <a:rPr lang="de-DE" baseline="0" dirty="0" err="1"/>
              <a:t>Jgst</a:t>
            </a:r>
            <a:r>
              <a:rPr lang="de-DE" baseline="0" dirty="0"/>
              <a:t> 5</a:t>
            </a:r>
          </a:p>
          <a:p>
            <a:r>
              <a:rPr lang="de-DE" baseline="0" dirty="0"/>
              <a:t>Känguru</a:t>
            </a:r>
          </a:p>
          <a:p>
            <a:r>
              <a:rPr lang="de-DE" baseline="0" dirty="0" err="1"/>
              <a:t>FüMO</a:t>
            </a:r>
            <a:endParaRPr lang="de-DE" baseline="0" dirty="0"/>
          </a:p>
          <a:p>
            <a:r>
              <a:rPr lang="de-DE" baseline="0" dirty="0"/>
              <a:t>3x ILZ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61E8A-11EA-496F-A6AF-8B6662B2ACC0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539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e-DE" sz="1400" b="1" dirty="0">
                <a:solidFill>
                  <a:srgbClr val="820046"/>
                </a:solidFill>
                <a:latin typeface="Corbel" panose="020B0503020204020204" pitchFamily="34" charset="0"/>
              </a:rPr>
              <a:t>Toleranz:</a:t>
            </a:r>
            <a:r>
              <a:rPr lang="de-DE" sz="1400" dirty="0">
                <a:solidFill>
                  <a:srgbClr val="820046"/>
                </a:solidFill>
                <a:latin typeface="Corbel" panose="020B0503020204020204" pitchFamily="34" charset="0"/>
              </a:rPr>
              <a:t> </a:t>
            </a:r>
            <a:r>
              <a:rPr lang="de-DE" sz="1200" dirty="0">
                <a:latin typeface="Corbel" panose="020B0503020204020204" pitchFamily="34" charset="0"/>
              </a:rPr>
              <a:t>Wir nehmen einander an in unseren Stärken und Schwächen und bieten kreative Möglichkeiten zur individuellen Entfaltung (OLL).</a:t>
            </a:r>
          </a:p>
          <a:p>
            <a:r>
              <a:rPr lang="de-DE" sz="1200" dirty="0">
                <a:latin typeface="Corbel" panose="020B0503020204020204" pitchFamily="34" charset="0"/>
              </a:rPr>
              <a:t> </a:t>
            </a:r>
          </a:p>
          <a:p>
            <a:r>
              <a:rPr lang="de-DE" sz="1400" b="1" dirty="0">
                <a:solidFill>
                  <a:srgbClr val="820046"/>
                </a:solidFill>
                <a:latin typeface="Corbel" panose="020B0503020204020204" pitchFamily="34" charset="0"/>
              </a:rPr>
              <a:t>Achtung von Gefühlen: </a:t>
            </a:r>
            <a:r>
              <a:rPr lang="de-DE" sz="1200" dirty="0">
                <a:latin typeface="Corbel" panose="020B0503020204020204" pitchFamily="34" charset="0"/>
              </a:rPr>
              <a:t>Wir achten auf adäquate Gefühlsäußerung (Gefühlshygiene) ohne Entwertungen des anderen. Damit lernen wir echte Kontaktfähigkeit ohne Aufmerksamkeit suchendes Verhalten und fördern positive Selbstaufwertung.</a:t>
            </a:r>
          </a:p>
          <a:p>
            <a:r>
              <a:rPr lang="de-DE" sz="1200" dirty="0">
                <a:latin typeface="Corbel" panose="020B0503020204020204" pitchFamily="34" charset="0"/>
              </a:rPr>
              <a:t> </a:t>
            </a:r>
            <a:endParaRPr lang="de-DE" sz="1400" dirty="0">
              <a:solidFill>
                <a:schemeClr val="accent2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r>
              <a:rPr lang="de-DE" sz="1400" b="1" dirty="0">
                <a:solidFill>
                  <a:srgbClr val="820046"/>
                </a:solidFill>
                <a:latin typeface="Corbel" panose="020B0503020204020204" pitchFamily="34" charset="0"/>
              </a:rPr>
              <a:t>Selbstvertrauen und Würde: </a:t>
            </a:r>
            <a:r>
              <a:rPr lang="de-DE" sz="1200" dirty="0">
                <a:latin typeface="Corbel" panose="020B0503020204020204" pitchFamily="34" charset="0"/>
              </a:rPr>
              <a:t>Somit kommt jeder zur Selbstüberzeugung, dass er sich als sinn- und wertvoll in der Schulgemeinschaft erleben kann.</a:t>
            </a:r>
          </a:p>
          <a:p>
            <a:endParaRPr lang="de-DE" dirty="0"/>
          </a:p>
          <a:p>
            <a:r>
              <a:rPr lang="de-DE" sz="1400" b="1" dirty="0">
                <a:solidFill>
                  <a:srgbClr val="820046"/>
                </a:solidFill>
                <a:latin typeface="Corbel" panose="020B0503020204020204" pitchFamily="34" charset="0"/>
              </a:rPr>
              <a:t>Mut zur Verantwortung: </a:t>
            </a:r>
            <a:r>
              <a:rPr lang="de-DE" sz="1200" dirty="0">
                <a:latin typeface="Corbel" panose="020B0503020204020204" pitchFamily="34" charset="0"/>
              </a:rPr>
              <a:t>Nun können wir verpflichtend dem DU gegenüberstehen und lernen Verlässlichkeit und Verantwortung in der Gemeinschaft.</a:t>
            </a:r>
          </a:p>
          <a:p>
            <a:r>
              <a:rPr lang="de-DE" sz="1200" dirty="0">
                <a:latin typeface="Corbel" panose="020B0503020204020204" pitchFamily="34" charset="0"/>
              </a:rPr>
              <a:t> </a:t>
            </a:r>
          </a:p>
          <a:p>
            <a:r>
              <a:rPr lang="de-DE" sz="1400" b="1" dirty="0">
                <a:solidFill>
                  <a:srgbClr val="820046"/>
                </a:solidFill>
                <a:latin typeface="Corbel" panose="020B0503020204020204" pitchFamily="34" charset="0"/>
              </a:rPr>
              <a:t>Einsatz für die Gemeinschaft:</a:t>
            </a:r>
            <a:r>
              <a:rPr lang="de-DE" sz="1400" dirty="0">
                <a:solidFill>
                  <a:srgbClr val="820046"/>
                </a:solidFill>
                <a:latin typeface="Corbel" panose="020B0503020204020204" pitchFamily="34" charset="0"/>
              </a:rPr>
              <a:t> </a:t>
            </a:r>
            <a:r>
              <a:rPr lang="de-DE" sz="1200" dirty="0">
                <a:latin typeface="Corbel" panose="020B0503020204020204" pitchFamily="34" charset="0"/>
              </a:rPr>
              <a:t>Wir sind nun in der Lage, tragfähige Normen und Regeln aufzustellen, einzuhalten und zu pflegen (OLL) und erlernen damit einen tragenden Gemeinschaftssinn und soziales Verständnis (Empathie).</a:t>
            </a:r>
          </a:p>
          <a:p>
            <a:r>
              <a:rPr lang="de-DE" sz="1200" dirty="0">
                <a:latin typeface="Corbel" panose="020B0503020204020204" pitchFamily="34" charset="0"/>
              </a:rPr>
              <a:t> </a:t>
            </a:r>
          </a:p>
          <a:p>
            <a:r>
              <a:rPr lang="de-DE" sz="1200" dirty="0">
                <a:latin typeface="Corbel" panose="020B0503020204020204" pitchFamily="34" charset="0"/>
              </a:rPr>
              <a:t>Diese Gemeinschaft achtet immer auf Toleranz, Achtung von Gefühlen, Selbstvertrauen und Würde, Mut zur Verantwortung und auf solidarisches Verhalten. Der Kreis schließt sich immer wieder.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61E8A-11EA-496F-A6AF-8B6662B2ACC0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456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D1382-9454-0646-9683-06BC9D0462E3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152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DFC4C-0C66-4841-A764-58D64185AB07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976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22F6E5-5BF8-471A-ABF3-C7B5ABEFA6A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8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DE" dirty="0"/>
              <a:t> Förderung des Instrumentalspiels </a:t>
            </a:r>
          </a:p>
          <a:p>
            <a:pPr>
              <a:buFontTx/>
              <a:buChar char="-"/>
            </a:pPr>
            <a:r>
              <a:rPr lang="de-DE" dirty="0"/>
              <a:t> im Rahmen des regulären Musikunterrichts mit einem 2. Lehrer</a:t>
            </a:r>
          </a:p>
          <a:p>
            <a:pPr>
              <a:buFontTx/>
              <a:buChar char="-"/>
            </a:pPr>
            <a:r>
              <a:rPr lang="de-DE" dirty="0"/>
              <a:t> Instrument wird gestellt und kann mit nach Hause genommen werden</a:t>
            </a:r>
          </a:p>
          <a:p>
            <a:pPr>
              <a:buFontTx/>
              <a:buChar char="-"/>
            </a:pPr>
            <a:r>
              <a:rPr lang="de-DE" dirty="0"/>
              <a:t> Kontrabass: mit Zweitinstrument</a:t>
            </a:r>
          </a:p>
          <a:p>
            <a:pPr>
              <a:buFontTx/>
              <a:buChar char="-"/>
            </a:pPr>
            <a:r>
              <a:rPr lang="de-DE" dirty="0"/>
              <a:t> Versicherung, Noten, Seiten und Unterricht </a:t>
            </a:r>
          </a:p>
          <a:p>
            <a:pPr>
              <a:buFontTx/>
              <a:buChar char="-"/>
            </a:pPr>
            <a:r>
              <a:rPr lang="de-DE" dirty="0"/>
              <a:t> für 30 Euro monatlich</a:t>
            </a:r>
          </a:p>
          <a:p>
            <a:pPr>
              <a:buFontTx/>
              <a:buChar char="-"/>
            </a:pPr>
            <a:r>
              <a:rPr lang="de-DE" dirty="0"/>
              <a:t> Zielsetzung: Aufbau eines Orchesters</a:t>
            </a:r>
          </a:p>
          <a:p>
            <a:pPr>
              <a:buFontTx/>
              <a:buChar char="-"/>
            </a:pPr>
            <a:r>
              <a:rPr lang="de-DE" dirty="0"/>
              <a:t> Infoabend für unschlüssige Familien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935987-E2D4-4F0C-A557-6CB782D0DC9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6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DE" dirty="0"/>
              <a:t> Förderung des Instrumentalspiels </a:t>
            </a:r>
          </a:p>
          <a:p>
            <a:pPr>
              <a:buFontTx/>
              <a:buChar char="-"/>
            </a:pPr>
            <a:r>
              <a:rPr lang="de-DE" dirty="0"/>
              <a:t> im Rahmen des regulären Musikunterrichts mit einem 2. Lehrer</a:t>
            </a:r>
          </a:p>
          <a:p>
            <a:pPr>
              <a:buFontTx/>
              <a:buChar char="-"/>
            </a:pPr>
            <a:r>
              <a:rPr lang="de-DE" dirty="0"/>
              <a:t> Instrument wird gestellt und kann mit nach Hause genommen werden</a:t>
            </a:r>
          </a:p>
          <a:p>
            <a:pPr>
              <a:buFontTx/>
              <a:buChar char="-"/>
            </a:pPr>
            <a:r>
              <a:rPr lang="de-DE" dirty="0"/>
              <a:t> Kontrabass: mit Zweitinstrument</a:t>
            </a:r>
          </a:p>
          <a:p>
            <a:pPr>
              <a:buFontTx/>
              <a:buChar char="-"/>
            </a:pPr>
            <a:r>
              <a:rPr lang="de-DE" dirty="0"/>
              <a:t> Versicherung, Noten, Seiten und Unterricht </a:t>
            </a:r>
          </a:p>
          <a:p>
            <a:pPr>
              <a:buFontTx/>
              <a:buChar char="-"/>
            </a:pPr>
            <a:r>
              <a:rPr lang="de-DE" dirty="0"/>
              <a:t> für 30 Euro monatlich</a:t>
            </a:r>
          </a:p>
          <a:p>
            <a:pPr>
              <a:buFontTx/>
              <a:buChar char="-"/>
            </a:pPr>
            <a:r>
              <a:rPr lang="de-DE" dirty="0"/>
              <a:t> Zielsetzung: Aufbau eines Orchesters</a:t>
            </a:r>
          </a:p>
          <a:p>
            <a:pPr>
              <a:buFontTx/>
              <a:buChar char="-"/>
            </a:pPr>
            <a:r>
              <a:rPr lang="de-DE" dirty="0"/>
              <a:t> Infoabend für unschlüssige Familien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935987-E2D4-4F0C-A557-6CB782D0DC9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22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/>
              <a:t>Lehrkräfte stellen sich z. B. anhand folgender persönlicher Merkmale vor</a:t>
            </a:r>
            <a:br>
              <a:rPr lang="de-DE"/>
            </a:br>
            <a:r>
              <a:rPr lang="de-DE"/>
              <a:t>(nur einige Merkmale, die für 4-Klässler möglichst lustig und interessant klingen)</a:t>
            </a:r>
          </a:p>
          <a:p>
            <a:pPr>
              <a:buFontTx/>
              <a:buChar char="-"/>
            </a:pPr>
            <a:r>
              <a:rPr lang="de-DE"/>
              <a:t>- Hobby</a:t>
            </a:r>
          </a:p>
          <a:p>
            <a:pPr>
              <a:buFontTx/>
              <a:buChar char="-"/>
            </a:pPr>
            <a:r>
              <a:rPr lang="de-DE"/>
              <a:t>-Lieblingsgericht</a:t>
            </a:r>
          </a:p>
          <a:p>
            <a:pPr>
              <a:buFontTx/>
              <a:buChar char="-"/>
            </a:pPr>
            <a:r>
              <a:rPr lang="de-DE"/>
              <a:t>- „Hass“-Essen</a:t>
            </a:r>
          </a:p>
          <a:p>
            <a:pPr>
              <a:buFontTx/>
              <a:buChar char="-"/>
            </a:pPr>
            <a:r>
              <a:rPr lang="de-DE"/>
              <a:t>- lustigstes Schulerlebnis</a:t>
            </a:r>
          </a:p>
          <a:p>
            <a:pPr>
              <a:buFontTx/>
              <a:buChar char="-"/>
            </a:pPr>
            <a:r>
              <a:rPr lang="de-DE"/>
              <a:t>- Lieblings-Fußballverein</a:t>
            </a:r>
          </a:p>
          <a:p>
            <a:pPr>
              <a:buFontTx/>
              <a:buChar char="-"/>
            </a:pPr>
            <a:r>
              <a:rPr lang="de-DE"/>
              <a:t>- „Hass“-Verein</a:t>
            </a:r>
          </a:p>
          <a:p>
            <a:pPr>
              <a:buFontTx/>
              <a:buChar char="-"/>
            </a:pPr>
            <a:r>
              <a:rPr lang="de-DE"/>
              <a:t>- Das wichtigste an Schule finde ich …</a:t>
            </a:r>
          </a:p>
          <a:p>
            <a:pPr>
              <a:buFontTx/>
              <a:buChar char="-"/>
            </a:pPr>
            <a:r>
              <a:rPr lang="de-DE"/>
              <a:t>- Fächer</a:t>
            </a:r>
          </a:p>
          <a:p>
            <a:pPr>
              <a:buFontTx/>
              <a:buChar char="-"/>
            </a:pPr>
            <a:r>
              <a:rPr lang="de-DE"/>
              <a:t>- Schulen, an denen ich schon unterrichtet habe</a:t>
            </a:r>
          </a:p>
          <a:p>
            <a:pPr>
              <a:buFontTx/>
              <a:buChar char="-"/>
            </a:pPr>
            <a:r>
              <a:rPr lang="de-DE"/>
              <a:t>- Familiäres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2AF0B7-9342-4CC0-8B18-F6796B8216C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745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/>
              <a:t>Lehrkräfte stellen sich z. B. anhand folgender persönlicher Merkmale vor</a:t>
            </a:r>
            <a:br>
              <a:rPr lang="de-DE"/>
            </a:br>
            <a:r>
              <a:rPr lang="de-DE"/>
              <a:t>(nur einige Merkmale, die für 4-Klässler möglichst lustig und interessant klingen)</a:t>
            </a:r>
          </a:p>
          <a:p>
            <a:pPr>
              <a:buFontTx/>
              <a:buChar char="-"/>
            </a:pPr>
            <a:r>
              <a:rPr lang="de-DE"/>
              <a:t>- Hobby</a:t>
            </a:r>
          </a:p>
          <a:p>
            <a:pPr>
              <a:buFontTx/>
              <a:buChar char="-"/>
            </a:pPr>
            <a:r>
              <a:rPr lang="de-DE"/>
              <a:t>-Lieblingsgericht</a:t>
            </a:r>
          </a:p>
          <a:p>
            <a:pPr>
              <a:buFontTx/>
              <a:buChar char="-"/>
            </a:pPr>
            <a:r>
              <a:rPr lang="de-DE"/>
              <a:t>- „Hass“-Essen</a:t>
            </a:r>
          </a:p>
          <a:p>
            <a:pPr>
              <a:buFontTx/>
              <a:buChar char="-"/>
            </a:pPr>
            <a:r>
              <a:rPr lang="de-DE"/>
              <a:t>- lustigstes Schulerlebnis</a:t>
            </a:r>
          </a:p>
          <a:p>
            <a:pPr>
              <a:buFontTx/>
              <a:buChar char="-"/>
            </a:pPr>
            <a:r>
              <a:rPr lang="de-DE"/>
              <a:t>- Lieblings-Fußballverein</a:t>
            </a:r>
          </a:p>
          <a:p>
            <a:pPr>
              <a:buFontTx/>
              <a:buChar char="-"/>
            </a:pPr>
            <a:r>
              <a:rPr lang="de-DE"/>
              <a:t>- „Hass“-Verein</a:t>
            </a:r>
          </a:p>
          <a:p>
            <a:pPr>
              <a:buFontTx/>
              <a:buChar char="-"/>
            </a:pPr>
            <a:r>
              <a:rPr lang="de-DE"/>
              <a:t>- Das wichtigste an Schule finde ich …</a:t>
            </a:r>
          </a:p>
          <a:p>
            <a:pPr>
              <a:buFontTx/>
              <a:buChar char="-"/>
            </a:pPr>
            <a:r>
              <a:rPr lang="de-DE"/>
              <a:t>- Fächer</a:t>
            </a:r>
          </a:p>
          <a:p>
            <a:pPr>
              <a:buFontTx/>
              <a:buChar char="-"/>
            </a:pPr>
            <a:r>
              <a:rPr lang="de-DE"/>
              <a:t>- Schulen, an denen ich schon unterrichtet habe</a:t>
            </a:r>
          </a:p>
          <a:p>
            <a:pPr>
              <a:buFontTx/>
              <a:buChar char="-"/>
            </a:pPr>
            <a:r>
              <a:rPr lang="de-DE"/>
              <a:t>- Familiäres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2AF0B7-9342-4CC0-8B18-F6796B8216C1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598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Flexible</a:t>
            </a:r>
            <a:r>
              <a:rPr lang="de-DE" baseline="0" dirty="0"/>
              <a:t> Klassenzimmer mit</a:t>
            </a:r>
          </a:p>
          <a:p>
            <a:r>
              <a:rPr lang="de-DE" baseline="0" dirty="0"/>
              <a:t>Whiteboards</a:t>
            </a:r>
          </a:p>
          <a:p>
            <a:r>
              <a:rPr lang="de-DE" baseline="0" dirty="0"/>
              <a:t>Dreieckstischen</a:t>
            </a:r>
          </a:p>
          <a:p>
            <a:r>
              <a:rPr lang="de-DE" baseline="0" dirty="0"/>
              <a:t>Schultaschenregalen !!!</a:t>
            </a:r>
          </a:p>
          <a:p>
            <a:r>
              <a:rPr lang="de-DE" baseline="0" dirty="0"/>
              <a:t>Höhenverstellbare PC-Station für Lehrkraft</a:t>
            </a:r>
          </a:p>
          <a:p>
            <a:r>
              <a:rPr lang="de-DE" baseline="0" dirty="0"/>
              <a:t>Offene Türen</a:t>
            </a:r>
          </a:p>
          <a:p>
            <a:r>
              <a:rPr lang="de-DE" baseline="0" dirty="0"/>
              <a:t>Lüftungsanlage</a:t>
            </a:r>
          </a:p>
          <a:p>
            <a:r>
              <a:rPr lang="de-DE" baseline="0" dirty="0"/>
              <a:t>Akustikelemente (Decke, Wand)</a:t>
            </a:r>
          </a:p>
          <a:p>
            <a:r>
              <a:rPr lang="de-DE" baseline="0" dirty="0"/>
              <a:t>Klemmschienen</a:t>
            </a:r>
          </a:p>
          <a:p>
            <a:r>
              <a:rPr lang="de-DE" baseline="0" dirty="0"/>
              <a:t>Mobile Seitentafeln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61E8A-11EA-496F-A6AF-8B6662B2ACC0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9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1200"/>
              </a:spcBef>
            </a:pPr>
            <a:r>
              <a:rPr lang="de-DE" dirty="0">
                <a:latin typeface="Corbel" panose="020B0503020204020204" pitchFamily="34" charset="0"/>
              </a:rPr>
              <a:t>50% selbstgesteuertes Lernen in den sog. Offenen Lernlandschaften (OLL)</a:t>
            </a:r>
          </a:p>
          <a:p>
            <a:pPr lvl="0">
              <a:spcBef>
                <a:spcPts val="1200"/>
              </a:spcBef>
            </a:pPr>
            <a:r>
              <a:rPr lang="de-DE" dirty="0">
                <a:latin typeface="Corbel" panose="020B0503020204020204" pitchFamily="34" charset="0"/>
              </a:rPr>
              <a:t>Lernzirkel, Stationenlernen</a:t>
            </a:r>
          </a:p>
          <a:p>
            <a:pPr lvl="0">
              <a:spcBef>
                <a:spcPts val="1200"/>
              </a:spcBef>
            </a:pPr>
            <a:r>
              <a:rPr lang="de-DE" dirty="0">
                <a:latin typeface="Corbel" panose="020B0503020204020204" pitchFamily="34" charset="0"/>
              </a:rPr>
              <a:t>Freie Übungsphasen auf dem Campus</a:t>
            </a:r>
          </a:p>
          <a:p>
            <a:pPr lvl="0">
              <a:spcBef>
                <a:spcPts val="1200"/>
              </a:spcBef>
            </a:pPr>
            <a:r>
              <a:rPr lang="de-DE" dirty="0">
                <a:latin typeface="Corbel" panose="020B0503020204020204" pitchFamily="34" charset="0"/>
              </a:rPr>
              <a:t>Lernarrangements, in denen der Stoff soweit von Lehrer aufbereitet ist, dass diese selbstständig vom S. erarbeitet werden können</a:t>
            </a:r>
          </a:p>
          <a:p>
            <a:endParaRPr lang="de-DE" dirty="0"/>
          </a:p>
          <a:p>
            <a:r>
              <a:rPr lang="de-DE" dirty="0"/>
              <a:t>Verschiedene Klassen lernen nebeneinander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61E8A-11EA-496F-A6AF-8B6662B2ACC0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178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 kommen die Jacken</a:t>
            </a:r>
            <a:r>
              <a:rPr lang="de-DE" baseline="0" dirty="0"/>
              <a:t> hin?</a:t>
            </a:r>
          </a:p>
          <a:p>
            <a:r>
              <a:rPr lang="de-DE" baseline="0" dirty="0"/>
              <a:t>Gemeinsame Garderobe samt Schließfächern</a:t>
            </a:r>
          </a:p>
          <a:p>
            <a:r>
              <a:rPr lang="de-DE" baseline="0" dirty="0"/>
              <a:t>Und WC-Anlagen pro Stockwerk und Gebäude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61E8A-11EA-496F-A6AF-8B6662B2ACC0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60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696DB-D8BF-445E-AA62-4F84D052C39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20046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188" y="1071564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3E36D-E088-4F63-A4E5-AFD7726AE24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de-DE"/>
              <a:t>www.gymnasium-diedorf.de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E4F66-3443-4CF1-A842-5679450C51C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www.gymnasium-diedorf.de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www.paul-klee-gymnasium.de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73EC-AC73-4221-AE3F-D5B1BE2C4F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11AAF-2C60-4986-A454-46EE2201A91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  <p:extLst>
      <p:ext uri="{BB962C8B-B14F-4D97-AF65-F5344CB8AC3E}">
        <p14:creationId xmlns:p14="http://schemas.microsoft.com/office/powerpoint/2010/main" val="1463730700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571625" y="119064"/>
            <a:ext cx="7115175" cy="60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DF24845E-E840-4775-BB7A-4F076FABD7D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8" name="Gerade Verbindung 7"/>
          <p:cNvCxnSpPr/>
          <p:nvPr/>
        </p:nvCxnSpPr>
        <p:spPr>
          <a:xfrm>
            <a:off x="500066" y="833438"/>
            <a:ext cx="8143875" cy="0"/>
          </a:xfrm>
          <a:prstGeom prst="line">
            <a:avLst/>
          </a:prstGeom>
          <a:ln w="28575">
            <a:solidFill>
              <a:srgbClr val="82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500066" y="5238750"/>
            <a:ext cx="8143875" cy="0"/>
          </a:xfrm>
          <a:prstGeom prst="line">
            <a:avLst/>
          </a:prstGeom>
          <a:ln w="28575">
            <a:solidFill>
              <a:srgbClr val="82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14625" y="5296960"/>
            <a:ext cx="3786188" cy="3042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820046"/>
                </a:solidFill>
                <a:latin typeface="Corbel" pitchFamily="34" charset="0"/>
              </a:defRPr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72151"/>
            <a:ext cx="720080" cy="64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5" r:id="rId5"/>
  </p:sldLayoutIdLst>
  <p:transition spd="slow">
    <p:zoom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820046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20046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20046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20046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20046"/>
          </a:solidFill>
          <a:latin typeface="Century Gothic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20" indent="-2857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f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sv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vm-online.de/" TargetMode="External"/><Relationship Id="rId2" Type="http://schemas.openxmlformats.org/officeDocument/2006/relationships/hyperlink" Target="http://www.avv-augsburg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://www.gmnasium-diedorf.de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mailto:schuelerbefoerderung@LRA-a.bayern.d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83568" y="1129308"/>
            <a:ext cx="7772400" cy="234550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sz="3600" dirty="0">
                <a:latin typeface="Corbel" pitchFamily="34" charset="0"/>
              </a:rPr>
              <a:t>Herzlich willkommen</a:t>
            </a:r>
            <a:br>
              <a:rPr lang="de-DE" sz="3600" dirty="0">
                <a:latin typeface="Corbel" pitchFamily="34" charset="0"/>
              </a:rPr>
            </a:br>
            <a:r>
              <a:rPr lang="de-DE" sz="3600" dirty="0">
                <a:latin typeface="Corbel" pitchFamily="34" charset="0"/>
              </a:rPr>
              <a:t>zu unserem</a:t>
            </a:r>
            <a:br>
              <a:rPr lang="de-DE" sz="3600" dirty="0">
                <a:latin typeface="Corbel" pitchFamily="34" charset="0"/>
              </a:rPr>
            </a:br>
            <a:r>
              <a:rPr lang="de-DE" sz="3600" dirty="0">
                <a:latin typeface="Corbel" pitchFamily="34" charset="0"/>
              </a:rPr>
              <a:t>Informationsabend</a:t>
            </a:r>
            <a:br>
              <a:rPr lang="de-DE" sz="3600" dirty="0">
                <a:latin typeface="Corbel" pitchFamily="34" charset="0"/>
              </a:rPr>
            </a:br>
            <a:r>
              <a:rPr lang="de-DE" sz="1200" dirty="0">
                <a:latin typeface="Corbel" pitchFamily="34" charset="0"/>
              </a:rPr>
              <a:t> 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10.02</a:t>
            </a:r>
            <a:r>
              <a:rPr lang="de-DE" dirty="0">
                <a:solidFill>
                  <a:srgbClr val="828282"/>
                </a:solidFill>
                <a:latin typeface="Corbel" pitchFamily="34" charset="0"/>
              </a:rPr>
              <a:t>.2025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C4AEFD-FAC2-4554-8ECA-73B09186298E}" type="slidenum">
              <a:rPr lang="de-DE"/>
              <a:pPr>
                <a:defRPr/>
              </a:pPr>
              <a:t>1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7357" y="3474817"/>
            <a:ext cx="1664822" cy="148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724849" y="5280472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57756" y="58974"/>
            <a:ext cx="7115176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64">
              <a:defRPr/>
            </a:pPr>
            <a:r>
              <a:rPr lang="de-DE" sz="36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  <a:t>Schmuttertal</a:t>
            </a:r>
            <a:r>
              <a:rPr lang="de-DE" sz="3600" b="1" dirty="0">
                <a:solidFill>
                  <a:srgbClr val="828282"/>
                </a:solidFill>
                <a:latin typeface="Corbel" pitchFamily="34" charset="0"/>
                <a:ea typeface="+mj-ea"/>
                <a:cs typeface="+mj-cs"/>
              </a:rPr>
              <a:t>-Gymnasium</a:t>
            </a:r>
            <a:r>
              <a:rPr lang="de-DE" sz="36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  <a:t> Diedorf</a:t>
            </a:r>
          </a:p>
        </p:txBody>
      </p:sp>
    </p:spTree>
  </p:cSld>
  <p:clrMapOvr>
    <a:masterClrMapping/>
  </p:clrMapOvr>
  <p:transition spd="slow" advTm="5000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946784"/>
            <a:ext cx="7992888" cy="725488"/>
          </a:xfrm>
        </p:spPr>
        <p:txBody>
          <a:bodyPr/>
          <a:lstStyle/>
          <a:p>
            <a:pPr eaLnBrk="1" hangingPunct="1"/>
            <a:r>
              <a:rPr lang="de-DE" sz="3200" dirty="0">
                <a:latin typeface="Corbel" pitchFamily="34" charset="0"/>
              </a:rPr>
              <a:t>Klassenleiterinnen für die neuen 5. Klassen: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76961-7C25-4F1B-AD19-F9FB0C5771FD}" type="slidenum">
              <a:rPr lang="de-DE"/>
              <a:pPr>
                <a:defRPr/>
              </a:pPr>
              <a:t>10</a:t>
            </a:fld>
            <a:endParaRPr lang="de-DE"/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043608" y="1597156"/>
            <a:ext cx="7272808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3200" dirty="0">
                <a:latin typeface="Corbel" pitchFamily="34" charset="0"/>
              </a:rPr>
              <a:t> Viola Kinzler (K, D)	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>
                <a:latin typeface="Corbel" pitchFamily="34" charset="0"/>
              </a:rPr>
              <a:t> Stefan Zick (D, L)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>
                <a:latin typeface="Corbel" pitchFamily="34" charset="0"/>
              </a:rPr>
              <a:t> Roxana Henke (E, B)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>
                <a:latin typeface="Corbel" pitchFamily="34" charset="0"/>
              </a:rPr>
              <a:t> Claudia Cordes (E, F)</a:t>
            </a:r>
          </a:p>
          <a:p>
            <a:endParaRPr lang="de-DE" dirty="0">
              <a:latin typeface="Corbel" pitchFamily="34" charset="0"/>
            </a:endParaRPr>
          </a:p>
          <a:p>
            <a:r>
              <a:rPr lang="de-DE" sz="3200" dirty="0">
                <a:latin typeface="Corbel" pitchFamily="34" charset="0"/>
              </a:rPr>
              <a:t>und ca. 80 weitere Lehrkräfte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699792" y="5307968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75656" y="110489"/>
            <a:ext cx="7115176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64">
              <a:defRPr/>
            </a:pPr>
            <a:r>
              <a:rPr lang="de-DE" sz="32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  <a:t>Lehrkräfte </a:t>
            </a:r>
          </a:p>
        </p:txBody>
      </p:sp>
    </p:spTree>
    <p:extLst>
      <p:ext uri="{BB962C8B-B14F-4D97-AF65-F5344CB8AC3E}">
        <p14:creationId xmlns:p14="http://schemas.microsoft.com/office/powerpoint/2010/main" val="544916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9ADBDB-B9BB-431E-AD8E-57DB6C451D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5696DB-D8BF-445E-AA62-4F84D052C396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BF2DC9-1EB9-4638-B21A-3F0F4204F9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  <p:pic>
        <p:nvPicPr>
          <p:cNvPr id="1026" name="Picture 2" descr="http://www.schmuttertal-gymnasium.de/wordpress/wp-content/uploads/2022/09/L%C3%BCbeck.jpg">
            <a:extLst>
              <a:ext uri="{FF2B5EF4-FFF2-40B4-BE49-F238E27FC236}">
                <a16:creationId xmlns:a16="http://schemas.microsoft.com/office/drawing/2014/main" id="{81142B98-0092-456F-B1CE-CD8343912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9" r="13779"/>
          <a:stretch/>
        </p:blipFill>
        <p:spPr bwMode="auto">
          <a:xfrm>
            <a:off x="5980572" y="910418"/>
            <a:ext cx="252028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chmuttertal-gymnasium.de/wordpress/wp-content/uploads/2022/09/JaGYM-1-e1662632294211.png">
            <a:extLst>
              <a:ext uri="{FF2B5EF4-FFF2-40B4-BE49-F238E27FC236}">
                <a16:creationId xmlns:a16="http://schemas.microsoft.com/office/drawing/2014/main" id="{F08C80F3-5D0A-46EB-B701-0ACA6C7C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72" y="4081636"/>
            <a:ext cx="2552472" cy="11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schmuttertal-gymnasium.de/wordpress/wp-content/uploads/2021/02/Carina-W%C3%BCrz-Schulpsychologien2.jpg">
            <a:extLst>
              <a:ext uri="{FF2B5EF4-FFF2-40B4-BE49-F238E27FC236}">
                <a16:creationId xmlns:a16="http://schemas.microsoft.com/office/drawing/2014/main" id="{1C172430-D390-4420-8C28-30BCD3124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r="15344"/>
          <a:stretch/>
        </p:blipFill>
        <p:spPr bwMode="auto">
          <a:xfrm>
            <a:off x="3482770" y="931566"/>
            <a:ext cx="1737302" cy="25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E8092D7-0C33-4A39-A01B-54724CF44FAA}"/>
              </a:ext>
            </a:extLst>
          </p:cNvPr>
          <p:cNvSpPr txBox="1">
            <a:spLocks/>
          </p:cNvSpPr>
          <p:nvPr/>
        </p:nvSpPr>
        <p:spPr>
          <a:xfrm>
            <a:off x="481437" y="3550941"/>
            <a:ext cx="2681292" cy="1296144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182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364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54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7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9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91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72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54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Sabine Streubert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Beratungs-lehrerin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640C953-1AF0-4054-896F-E4DA10EF23C1}"/>
              </a:ext>
            </a:extLst>
          </p:cNvPr>
          <p:cNvSpPr txBox="1">
            <a:spLocks/>
          </p:cNvSpPr>
          <p:nvPr/>
        </p:nvSpPr>
        <p:spPr>
          <a:xfrm>
            <a:off x="3275855" y="3550941"/>
            <a:ext cx="2120663" cy="1296144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182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364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54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7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9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91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72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54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Carina Würz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Schul-psychologin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B665C490-FF2E-4494-B032-AFF72D76F220}"/>
              </a:ext>
            </a:extLst>
          </p:cNvPr>
          <p:cNvSpPr txBox="1">
            <a:spLocks/>
          </p:cNvSpPr>
          <p:nvPr/>
        </p:nvSpPr>
        <p:spPr>
          <a:xfrm>
            <a:off x="6093698" y="3550941"/>
            <a:ext cx="2120663" cy="1296144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182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364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54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7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9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91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72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54" indent="0" algn="ctr" defTabSz="91436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Petra Lübeck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46CA41CD-0F1E-4DA5-9446-5C2C4BE59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110489"/>
            <a:ext cx="7115176" cy="65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64">
              <a:defRPr/>
            </a:pPr>
            <a:r>
              <a:rPr lang="de-DE" sz="32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  <a:t>Beratungsteam am SGD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AA39491-56CD-4BB9-90DA-7F28B9444F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42" r="23136"/>
          <a:stretch/>
        </p:blipFill>
        <p:spPr>
          <a:xfrm>
            <a:off x="899592" y="931566"/>
            <a:ext cx="2016224" cy="254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55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76961-7C25-4F1B-AD19-F9FB0C5771FD}" type="slidenum">
              <a:rPr lang="de-DE"/>
              <a:pPr>
                <a:defRPr/>
              </a:pPr>
              <a:t>12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682097" y="5311633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35097" y="65043"/>
            <a:ext cx="7115176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64">
              <a:defRPr/>
            </a:pPr>
            <a:r>
              <a:rPr lang="de-DE" sz="3200" b="1" dirty="0">
                <a:solidFill>
                  <a:srgbClr val="820046"/>
                </a:solidFill>
                <a:latin typeface="Corbel" pitchFamily="34" charset="0"/>
              </a:rPr>
              <a:t>Sekretärinnen </a:t>
            </a:r>
            <a:endParaRPr lang="de-DE" sz="3200" b="1" dirty="0">
              <a:solidFill>
                <a:srgbClr val="820046"/>
              </a:solidFill>
              <a:latin typeface="Corbel" pitchFamily="34" charset="0"/>
              <a:ea typeface="+mj-ea"/>
              <a:cs typeface="+mj-cs"/>
            </a:endParaRPr>
          </a:p>
        </p:txBody>
      </p:sp>
      <p:pic>
        <p:nvPicPr>
          <p:cNvPr id="2050" name="Picture 2" descr="http://www.schmuttertal-gymnasium.de/wordpress/wp-content/uploads/2021/02/Sekretariat-plus-Sunny.png">
            <a:extLst>
              <a:ext uri="{FF2B5EF4-FFF2-40B4-BE49-F238E27FC236}">
                <a16:creationId xmlns:a16="http://schemas.microsoft.com/office/drawing/2014/main" id="{2EE6F212-6122-4D42-A706-B08B915A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187" y="895604"/>
            <a:ext cx="4103950" cy="424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3812FD7-6D5E-4B4D-A6E1-1D279868D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908" y="1273324"/>
            <a:ext cx="1656184" cy="1296144"/>
          </a:xfrm>
        </p:spPr>
        <p:txBody>
          <a:bodyPr/>
          <a:lstStyle/>
          <a:p>
            <a:pPr marL="0" indent="0">
              <a:buNone/>
            </a:pPr>
            <a:r>
              <a:rPr lang="de-DE" sz="3600" dirty="0">
                <a:latin typeface="Corbel" pitchFamily="34" charset="0"/>
              </a:rPr>
              <a:t>Anita</a:t>
            </a:r>
            <a:br>
              <a:rPr lang="de-DE" sz="3600" dirty="0">
                <a:latin typeface="Corbel" pitchFamily="34" charset="0"/>
              </a:rPr>
            </a:br>
            <a:r>
              <a:rPr lang="de-DE" sz="3600" dirty="0">
                <a:latin typeface="Corbel" pitchFamily="34" charset="0"/>
              </a:rPr>
              <a:t>Joas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47DBAEDD-B0C6-46E0-8D22-DC539C13E1E5}"/>
              </a:ext>
            </a:extLst>
          </p:cNvPr>
          <p:cNvSpPr txBox="1">
            <a:spLocks/>
          </p:cNvSpPr>
          <p:nvPr/>
        </p:nvSpPr>
        <p:spPr>
          <a:xfrm>
            <a:off x="6874464" y="1273324"/>
            <a:ext cx="2376264" cy="725488"/>
          </a:xfrm>
          <a:prstGeom prst="rect">
            <a:avLst/>
          </a:prstGeom>
        </p:spPr>
        <p:txBody>
          <a:bodyPr/>
          <a:lstStyle>
            <a:lvl1pPr marL="342887" indent="-34288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20" indent="-2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2954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136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7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3600" dirty="0">
                <a:latin typeface="Corbel" pitchFamily="34" charset="0"/>
              </a:rPr>
              <a:t>Verena Groth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660D774-2247-4F4E-9A82-4321434602A5}"/>
              </a:ext>
            </a:extLst>
          </p:cNvPr>
          <p:cNvSpPr txBox="1">
            <a:spLocks/>
          </p:cNvSpPr>
          <p:nvPr/>
        </p:nvSpPr>
        <p:spPr>
          <a:xfrm>
            <a:off x="6160050" y="3018191"/>
            <a:ext cx="1810544" cy="1296144"/>
          </a:xfrm>
          <a:prstGeom prst="rect">
            <a:avLst/>
          </a:prstGeom>
        </p:spPr>
        <p:txBody>
          <a:bodyPr/>
          <a:lstStyle>
            <a:lvl1pPr marL="342887" indent="-34288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20" indent="-2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2954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136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7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3600" dirty="0">
                <a:latin typeface="Corbel" pitchFamily="34" charset="0"/>
              </a:rPr>
              <a:t>Sonja</a:t>
            </a:r>
            <a:br>
              <a:rPr lang="de-DE" sz="3600" dirty="0">
                <a:latin typeface="Corbel" pitchFamily="34" charset="0"/>
              </a:rPr>
            </a:br>
            <a:r>
              <a:rPr lang="de-DE" sz="3600" dirty="0">
                <a:latin typeface="Corbel" pitchFamily="34" charset="0"/>
              </a:rPr>
              <a:t>Liersch-Endres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7B576CE1-A752-44BB-9E58-91CE1FFCB362}"/>
              </a:ext>
            </a:extLst>
          </p:cNvPr>
          <p:cNvSpPr txBox="1">
            <a:spLocks/>
          </p:cNvSpPr>
          <p:nvPr/>
        </p:nvSpPr>
        <p:spPr>
          <a:xfrm>
            <a:off x="619816" y="3031015"/>
            <a:ext cx="1863952" cy="1296144"/>
          </a:xfrm>
          <a:prstGeom prst="rect">
            <a:avLst/>
          </a:prstGeom>
        </p:spPr>
        <p:txBody>
          <a:bodyPr/>
          <a:lstStyle>
            <a:lvl1pPr marL="342887" indent="-34288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20" indent="-2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2954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136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7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3600" dirty="0">
                <a:latin typeface="Corbel" pitchFamily="34" charset="0"/>
              </a:rPr>
              <a:t>Petra</a:t>
            </a:r>
            <a:br>
              <a:rPr lang="de-DE" sz="3600" dirty="0">
                <a:latin typeface="Corbel" pitchFamily="34" charset="0"/>
              </a:rPr>
            </a:br>
            <a:r>
              <a:rPr lang="de-DE" sz="3600" dirty="0">
                <a:latin typeface="Corbel" pitchFamily="34" charset="0"/>
              </a:rPr>
              <a:t>Kalk-brenner</a:t>
            </a:r>
          </a:p>
        </p:txBody>
      </p:sp>
      <p:pic>
        <p:nvPicPr>
          <p:cNvPr id="1026" name="Picture 2" descr="ed03d8e0-33b1-4698-bb72-ff897ff98de3@landkreis-augsburg-schulen">
            <a:extLst>
              <a:ext uri="{FF2B5EF4-FFF2-40B4-BE49-F238E27FC236}">
                <a16:creationId xmlns:a16="http://schemas.microsoft.com/office/drawing/2014/main" id="{19ECC2A4-2CAD-4460-811A-6DC4B58E0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r="21534"/>
          <a:stretch/>
        </p:blipFill>
        <p:spPr bwMode="auto">
          <a:xfrm>
            <a:off x="2495879" y="3289548"/>
            <a:ext cx="1096465" cy="145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9754D2A-E58A-401F-B478-415035DF9382}"/>
              </a:ext>
            </a:extLst>
          </p:cNvPr>
          <p:cNvGrpSpPr/>
          <p:nvPr/>
        </p:nvGrpSpPr>
        <p:grpSpPr>
          <a:xfrm>
            <a:off x="2830507" y="635706"/>
            <a:ext cx="3329543" cy="4104213"/>
            <a:chOff x="2509695" y="642366"/>
            <a:chExt cx="3329543" cy="4104213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D63CB3D4-C318-4DA7-A3D8-DB5E6C86E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4193">
              <a:off x="2509695" y="642366"/>
              <a:ext cx="3329543" cy="41042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756202EB-297E-4218-915C-5DD238928824}"/>
                </a:ext>
              </a:extLst>
            </p:cNvPr>
            <p:cNvSpPr txBox="1"/>
            <p:nvPr/>
          </p:nvSpPr>
          <p:spPr>
            <a:xfrm rot="17616101">
              <a:off x="4642069" y="2807851"/>
              <a:ext cx="1339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>
                  <a:latin typeface="Corbel" panose="020B0503020204020204" pitchFamily="34" charset="0"/>
                </a:rPr>
                <a:t>Sunny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9247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sz="3200" dirty="0">
                <a:latin typeface="Corbel" pitchFamily="34" charset="0"/>
              </a:rPr>
              <a:t>und jetzt: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331640" y="1580227"/>
            <a:ext cx="680987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>
                <a:latin typeface="Corbel" pitchFamily="34" charset="0"/>
              </a:rPr>
              <a:t>Alle Kinder teilen sich in die </a:t>
            </a:r>
          </a:p>
          <a:p>
            <a:pPr algn="ctr"/>
            <a:r>
              <a:rPr lang="de-DE" sz="3200" dirty="0">
                <a:latin typeface="Corbel" pitchFamily="34" charset="0"/>
              </a:rPr>
              <a:t>Gruppen 1 – 12 auf.</a:t>
            </a:r>
          </a:p>
          <a:p>
            <a:pPr algn="ctr"/>
            <a:r>
              <a:rPr lang="de-DE" sz="3200" b="1" dirty="0">
                <a:latin typeface="Corbel" pitchFamily="34" charset="0"/>
              </a:rPr>
              <a:t>Interessierte für </a:t>
            </a:r>
            <a:br>
              <a:rPr lang="de-DE" sz="3200" b="1" dirty="0">
                <a:latin typeface="Corbel" pitchFamily="34" charset="0"/>
              </a:rPr>
            </a:br>
            <a:r>
              <a:rPr lang="de-DE" sz="3200" b="1" dirty="0">
                <a:solidFill>
                  <a:srgbClr val="820046"/>
                </a:solidFill>
                <a:latin typeface="Corbel" pitchFamily="34" charset="0"/>
              </a:rPr>
              <a:t>Streicherklasse </a:t>
            </a:r>
            <a:r>
              <a:rPr lang="de-DE" sz="3200" b="1" dirty="0">
                <a:solidFill>
                  <a:srgbClr val="820046"/>
                </a:solidFill>
                <a:latin typeface="Corbel" pitchFamily="34" charset="0"/>
                <a:sym typeface="Wingdings" panose="05000000000000000000" pitchFamily="2" charset="2"/>
              </a:rPr>
              <a:t> Gruppen 1, 11 u. 12</a:t>
            </a:r>
            <a:endParaRPr lang="de-DE" sz="3200" b="1" dirty="0">
              <a:solidFill>
                <a:srgbClr val="820046"/>
              </a:solidFill>
              <a:latin typeface="Corbel" pitchFamily="34" charset="0"/>
            </a:endParaRPr>
          </a:p>
          <a:p>
            <a:pPr algn="ctr"/>
            <a:r>
              <a:rPr lang="de-DE" sz="3200" b="1" dirty="0">
                <a:solidFill>
                  <a:srgbClr val="820046"/>
                </a:solidFill>
                <a:latin typeface="Corbel" pitchFamily="34" charset="0"/>
              </a:rPr>
              <a:t>Chorklasse </a:t>
            </a:r>
            <a:r>
              <a:rPr lang="de-DE" sz="3200" b="1" dirty="0">
                <a:solidFill>
                  <a:srgbClr val="820046"/>
                </a:solidFill>
                <a:latin typeface="Corbel" pitchFamily="34" charset="0"/>
                <a:sym typeface="Wingdings" panose="05000000000000000000" pitchFamily="2" charset="2"/>
              </a:rPr>
              <a:t> Gruppen 1, 2 u. 12</a:t>
            </a:r>
            <a:endParaRPr lang="de-DE" sz="3200" b="1" dirty="0">
              <a:latin typeface="Corbel" pitchFamily="34" charset="0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714625" y="5279820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1979712" y="0"/>
            <a:ext cx="5500688" cy="725488"/>
          </a:xfrm>
        </p:spPr>
        <p:txBody>
          <a:bodyPr/>
          <a:lstStyle/>
          <a:p>
            <a:r>
              <a:rPr lang="de-DE" sz="3600" dirty="0">
                <a:latin typeface="Corbel" pitchFamily="34" charset="0"/>
              </a:rPr>
              <a:t>Staatliches Gymnasium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31A8AF-6254-4319-9EE5-68B5D24E09D7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4102" name="Picture 7" descr="logo_lkr_rgb_600%20or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857500"/>
            <a:ext cx="1742848" cy="174672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714910" y="5266532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pic>
        <p:nvPicPr>
          <p:cNvPr id="8" name="Picture 2" descr="http://www.markt-diedorf.de/fileadmin/mdtmpl/img/wappe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959615"/>
            <a:ext cx="1944216" cy="2088232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376778"/>
            <a:ext cx="7362455" cy="11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3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Noch mehr starke Partner: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pic>
        <p:nvPicPr>
          <p:cNvPr id="8" name="Grafi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64767"/>
            <a:ext cx="2588782" cy="910073"/>
          </a:xfrm>
          <a:prstGeom prst="rect">
            <a:avLst/>
          </a:prstGeom>
        </p:spPr>
      </p:pic>
      <p:pic>
        <p:nvPicPr>
          <p:cNvPr id="4098" name="Picture 2" descr="https://www.sortimo.de/typo3conf/ext/speciality/Resources/Public/Images/sortimo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75218"/>
            <a:ext cx="2942456" cy="113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882114"/>
            <a:ext cx="3946817" cy="12241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34" y="3780843"/>
            <a:ext cx="2626415" cy="9879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083432"/>
            <a:ext cx="2020292" cy="2020292"/>
          </a:xfrm>
          <a:prstGeom prst="rect">
            <a:avLst/>
          </a:prstGeom>
        </p:spPr>
      </p:pic>
      <p:sp>
        <p:nvSpPr>
          <p:cNvPr id="14" name="AutoShape 4" descr="Bildergebnis für Siemens"/>
          <p:cNvSpPr>
            <a:spLocks noChangeAspect="1" noChangeArrowheads="1"/>
          </p:cNvSpPr>
          <p:nvPr/>
        </p:nvSpPr>
        <p:spPr bwMode="auto">
          <a:xfrm>
            <a:off x="155575" y="-152400"/>
            <a:ext cx="143827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 descr="https://mathemagazin.de/assets/img/logo-dark.png">
            <a:extLst>
              <a:ext uri="{FF2B5EF4-FFF2-40B4-BE49-F238E27FC236}">
                <a16:creationId xmlns:a16="http://schemas.microsoft.com/office/drawing/2014/main" id="{F8F07DD1-D68D-45ED-9CA6-BB2DB214D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5680">
            <a:off x="4575474" y="2420248"/>
            <a:ext cx="3824671" cy="73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1866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637771" y="53578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>
              <a:latin typeface="Tahoma" pitchFamily="34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388606" y="187162"/>
            <a:ext cx="7122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8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  <a:t>Ausbildungsrichtungen und Fächer am </a:t>
            </a:r>
            <a:r>
              <a:rPr lang="de-DE" sz="2800" b="1" dirty="0">
                <a:solidFill>
                  <a:srgbClr val="828282"/>
                </a:solidFill>
                <a:latin typeface="Corbel" pitchFamily="34" charset="0"/>
                <a:ea typeface="+mj-ea"/>
                <a:cs typeface="+mj-cs"/>
              </a:rPr>
              <a:t>SG</a:t>
            </a:r>
            <a:r>
              <a:rPr lang="de-DE" sz="28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  <a:t>D </a:t>
            </a:r>
          </a:p>
        </p:txBody>
      </p:sp>
      <p:sp>
        <p:nvSpPr>
          <p:cNvPr id="35" name="Foliennummernplatzhalter 3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912592-C40A-4A6E-AF87-F1BE5530D220}" type="slidenum">
              <a:rPr lang="de-DE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9222" name="Fußzeilenplatzhalter 31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www.schmuttertal-gymnasium.de</a:t>
            </a:r>
          </a:p>
        </p:txBody>
      </p:sp>
      <p:sp>
        <p:nvSpPr>
          <p:cNvPr id="37" name="Textfeld 36"/>
          <p:cNvSpPr txBox="1">
            <a:spLocks noChangeArrowheads="1"/>
          </p:cNvSpPr>
          <p:nvPr/>
        </p:nvSpPr>
        <p:spPr bwMode="auto">
          <a:xfrm>
            <a:off x="462626" y="842431"/>
            <a:ext cx="1088821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>
                <a:latin typeface="Corbel" pitchFamily="34" charset="0"/>
              </a:rPr>
              <a:t>5. Jgst.: </a:t>
            </a:r>
          </a:p>
          <a:p>
            <a:r>
              <a:rPr lang="de-DE" dirty="0">
                <a:latin typeface="Corbel" pitchFamily="34" charset="0"/>
              </a:rPr>
              <a:t>6. Jgst.: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latin typeface="Corbel" pitchFamily="34" charset="0"/>
              </a:rPr>
              <a:t>7. Jgst. </a:t>
            </a:r>
          </a:p>
          <a:p>
            <a:endParaRPr lang="de-DE" dirty="0">
              <a:latin typeface="Corbel" pitchFamily="34" charset="0"/>
            </a:endParaRPr>
          </a:p>
          <a:p>
            <a:r>
              <a:rPr lang="de-DE" dirty="0">
                <a:latin typeface="Corbel" pitchFamily="34" charset="0"/>
              </a:rPr>
              <a:t>8. </a:t>
            </a:r>
            <a:r>
              <a:rPr lang="de-DE" dirty="0" err="1">
                <a:latin typeface="Corbel" pitchFamily="34" charset="0"/>
              </a:rPr>
              <a:t>Jgst</a:t>
            </a:r>
            <a:r>
              <a:rPr lang="de-DE" dirty="0">
                <a:latin typeface="Corbel" pitchFamily="34" charset="0"/>
              </a:rPr>
              <a:t>.:</a:t>
            </a:r>
          </a:p>
          <a:p>
            <a:endParaRPr lang="de-DE" dirty="0">
              <a:latin typeface="Corbel" pitchFamily="34" charset="0"/>
            </a:endParaRPr>
          </a:p>
          <a:p>
            <a:endParaRPr lang="de-DE" dirty="0">
              <a:latin typeface="Corbel" pitchFamily="34" charset="0"/>
            </a:endParaRPr>
          </a:p>
          <a:p>
            <a:endParaRPr lang="de-DE" dirty="0">
              <a:latin typeface="Corbel" pitchFamily="34" charset="0"/>
            </a:endParaRPr>
          </a:p>
          <a:p>
            <a:r>
              <a:rPr lang="de-DE" dirty="0">
                <a:latin typeface="Corbel" pitchFamily="34" charset="0"/>
              </a:rPr>
              <a:t>9. Jgst.:</a:t>
            </a:r>
          </a:p>
          <a:p>
            <a:endParaRPr lang="de-DE" dirty="0">
              <a:latin typeface="Corbel" pitchFamily="34" charset="0"/>
            </a:endParaRPr>
          </a:p>
          <a:p>
            <a:r>
              <a:rPr lang="de-DE" dirty="0">
                <a:latin typeface="Corbel" pitchFamily="34" charset="0"/>
              </a:rPr>
              <a:t>10. </a:t>
            </a:r>
            <a:r>
              <a:rPr lang="de-DE" dirty="0" err="1">
                <a:latin typeface="Corbel" pitchFamily="34" charset="0"/>
              </a:rPr>
              <a:t>Jgst</a:t>
            </a:r>
            <a:r>
              <a:rPr lang="de-DE" dirty="0">
                <a:latin typeface="Corbel" pitchFamily="34" charset="0"/>
              </a:rPr>
              <a:t>.:</a:t>
            </a:r>
          </a:p>
          <a:p>
            <a:endParaRPr lang="de-DE" dirty="0">
              <a:latin typeface="Corbel" pitchFamily="34" charset="0"/>
            </a:endParaRPr>
          </a:p>
          <a:p>
            <a:r>
              <a:rPr lang="de-DE" dirty="0">
                <a:latin typeface="Corbel" pitchFamily="34" charset="0"/>
              </a:rPr>
              <a:t>11. </a:t>
            </a:r>
            <a:r>
              <a:rPr lang="de-DE" dirty="0" err="1">
                <a:latin typeface="Corbel" pitchFamily="34" charset="0"/>
              </a:rPr>
              <a:t>Jgst</a:t>
            </a:r>
            <a:r>
              <a:rPr lang="de-DE" dirty="0">
                <a:latin typeface="Corbel" pitchFamily="34" charset="0"/>
              </a:rPr>
              <a:t>.:</a:t>
            </a:r>
          </a:p>
          <a:p>
            <a:endParaRPr lang="de-DE" sz="1600" dirty="0">
              <a:latin typeface="Corbel" pitchFamily="34" charset="0"/>
            </a:endParaRPr>
          </a:p>
          <a:p>
            <a:r>
              <a:rPr lang="de-DE" dirty="0">
                <a:latin typeface="Corbel" pitchFamily="34" charset="0"/>
              </a:rPr>
              <a:t>12./13. 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latin typeface="Corbel" pitchFamily="34" charset="0"/>
              </a:rPr>
              <a:t>Jgst.:</a:t>
            </a:r>
          </a:p>
        </p:txBody>
      </p:sp>
      <p:sp>
        <p:nvSpPr>
          <p:cNvPr id="38" name="Textfeld 37"/>
          <p:cNvSpPr txBox="1">
            <a:spLocks noChangeArrowheads="1"/>
          </p:cNvSpPr>
          <p:nvPr/>
        </p:nvSpPr>
        <p:spPr bwMode="auto">
          <a:xfrm>
            <a:off x="1551447" y="819896"/>
            <a:ext cx="714434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/>
              <a:t>                     </a:t>
            </a:r>
            <a:r>
              <a:rPr lang="de-DE" dirty="0">
                <a:latin typeface="Corbel" pitchFamily="34" charset="0"/>
              </a:rPr>
              <a:t>Rel./Eth., </a:t>
            </a:r>
            <a:r>
              <a:rPr lang="de-DE" b="1" dirty="0">
                <a:latin typeface="Corbel" pitchFamily="34" charset="0"/>
              </a:rPr>
              <a:t>D, E, M, </a:t>
            </a:r>
            <a:r>
              <a:rPr lang="de-DE" dirty="0">
                <a:latin typeface="Corbel" pitchFamily="34" charset="0"/>
              </a:rPr>
              <a:t>NuT, </a:t>
            </a:r>
            <a:r>
              <a:rPr lang="de-DE" dirty="0" err="1">
                <a:latin typeface="Corbel" pitchFamily="34" charset="0"/>
              </a:rPr>
              <a:t>Geo</a:t>
            </a:r>
            <a:r>
              <a:rPr lang="de-DE" dirty="0">
                <a:latin typeface="Corbel" pitchFamily="34" charset="0"/>
              </a:rPr>
              <a:t>, Ku, Mu, 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PC-Kenntnisse</a:t>
            </a:r>
            <a:r>
              <a:rPr lang="de-DE" dirty="0">
                <a:latin typeface="Corbel" pitchFamily="34" charset="0"/>
              </a:rPr>
              <a:t>, G,</a:t>
            </a:r>
            <a:r>
              <a:rPr lang="de-DE" b="1" dirty="0">
                <a:solidFill>
                  <a:schemeClr val="accent1"/>
                </a:solidFill>
                <a:latin typeface="Corbel" pitchFamily="34" charset="0"/>
              </a:rPr>
              <a:t>  </a:t>
            </a:r>
            <a:r>
              <a:rPr lang="de-DE" b="1" dirty="0">
                <a:solidFill>
                  <a:srgbClr val="00B050"/>
                </a:solidFill>
                <a:latin typeface="Corbel" pitchFamily="34" charset="0"/>
              </a:rPr>
              <a:t>Latein</a:t>
            </a:r>
            <a:r>
              <a:rPr lang="de-DE" b="1" dirty="0">
                <a:solidFill>
                  <a:schemeClr val="accent1"/>
                </a:solidFill>
                <a:latin typeface="Corbel" pitchFamily="34" charset="0"/>
              </a:rPr>
              <a:t>                    </a:t>
            </a:r>
            <a:r>
              <a:rPr lang="de-DE" dirty="0">
                <a:latin typeface="Corbel" pitchFamily="34" charset="0"/>
              </a:rPr>
              <a:t>oder                      </a:t>
            </a:r>
            <a:r>
              <a:rPr lang="de-DE" b="1" dirty="0">
                <a:solidFill>
                  <a:srgbClr val="00B050"/>
                </a:solidFill>
                <a:latin typeface="Corbel" pitchFamily="34" charset="0"/>
              </a:rPr>
              <a:t>Französisch   </a:t>
            </a:r>
            <a:r>
              <a:rPr lang="de-DE" b="1" dirty="0">
                <a:solidFill>
                  <a:srgbClr val="595959"/>
                </a:solidFill>
                <a:latin typeface="Corbel" pitchFamily="34" charset="0"/>
              </a:rPr>
              <a:t>     </a:t>
            </a:r>
            <a:endParaRPr lang="de-DE" dirty="0">
              <a:solidFill>
                <a:srgbClr val="595959"/>
              </a:solidFill>
              <a:latin typeface="Corbel" pitchFamily="34" charset="0"/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1" name="Textfeld 40"/>
          <p:cNvSpPr txBox="1">
            <a:spLocks noChangeArrowheads="1"/>
          </p:cNvSpPr>
          <p:nvPr/>
        </p:nvSpPr>
        <p:spPr bwMode="auto">
          <a:xfrm>
            <a:off x="5505980" y="1851129"/>
            <a:ext cx="2894440" cy="646331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sozialwissen-</a:t>
            </a: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schaftlich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>
            <a:spLocks noChangeArrowheads="1"/>
          </p:cNvSpPr>
          <p:nvPr/>
        </p:nvSpPr>
        <p:spPr bwMode="auto">
          <a:xfrm>
            <a:off x="2117481" y="1846038"/>
            <a:ext cx="2454519" cy="646331"/>
          </a:xfrm>
          <a:prstGeom prst="rect">
            <a:avLst/>
          </a:prstGeom>
          <a:solidFill>
            <a:srgbClr val="82004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naturwissenschaftlich-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technologisch</a:t>
            </a:r>
          </a:p>
        </p:txBody>
      </p:sp>
      <p:cxnSp>
        <p:nvCxnSpPr>
          <p:cNvPr id="45" name="Gerade Verbindung mit Pfeil 44"/>
          <p:cNvCxnSpPr/>
          <p:nvPr/>
        </p:nvCxnSpPr>
        <p:spPr>
          <a:xfrm rot="5400000">
            <a:off x="3382037" y="1606683"/>
            <a:ext cx="357188" cy="1323"/>
          </a:xfrm>
          <a:prstGeom prst="straightConnector1">
            <a:avLst/>
          </a:prstGeom>
          <a:ln w="28575">
            <a:solidFill>
              <a:srgbClr val="8282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>
            <a:off x="4245633" y="1367205"/>
            <a:ext cx="1260347" cy="418734"/>
          </a:xfrm>
          <a:prstGeom prst="straightConnector1">
            <a:avLst/>
          </a:prstGeom>
          <a:ln w="28575">
            <a:solidFill>
              <a:srgbClr val="8282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>
            <a:spLocks noChangeArrowheads="1"/>
          </p:cNvSpPr>
          <p:nvPr/>
        </p:nvSpPr>
        <p:spPr bwMode="auto">
          <a:xfrm>
            <a:off x="5436096" y="2521267"/>
            <a:ext cx="33759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orbel" pitchFamily="34" charset="0"/>
              </a:rPr>
              <a:t>Politik und Gesellschaft, Physik</a:t>
            </a:r>
            <a:r>
              <a:rPr lang="de-DE" dirty="0">
                <a:latin typeface="Corbel" pitchFamily="34" charset="0"/>
              </a:rPr>
              <a:t>,</a:t>
            </a:r>
            <a:r>
              <a:rPr lang="de-DE" b="1" dirty="0">
                <a:latin typeface="Corbel" pitchFamily="34" charset="0"/>
              </a:rPr>
              <a:t> </a:t>
            </a:r>
            <a:r>
              <a:rPr lang="de-DE" dirty="0">
                <a:latin typeface="Corbel" pitchFamily="34" charset="0"/>
              </a:rPr>
              <a:t>Biologie</a:t>
            </a:r>
          </a:p>
          <a:p>
            <a:pPr>
              <a:defRPr/>
            </a:pPr>
            <a:r>
              <a:rPr lang="de-DE" dirty="0">
                <a:latin typeface="Corbel" pitchFamily="34" charset="0"/>
              </a:rPr>
              <a:t>Sozialpraktische Grundbildung,</a:t>
            </a:r>
          </a:p>
          <a:p>
            <a:pPr>
              <a:defRPr/>
            </a:pPr>
            <a:r>
              <a:rPr lang="de-DE" dirty="0">
                <a:latin typeface="Corbel" pitchFamily="34" charset="0"/>
              </a:rPr>
              <a:t>Chemie</a:t>
            </a:r>
          </a:p>
        </p:txBody>
      </p:sp>
      <p:sp>
        <p:nvSpPr>
          <p:cNvPr id="55" name="Textfeld 54"/>
          <p:cNvSpPr txBox="1">
            <a:spLocks noChangeArrowheads="1"/>
          </p:cNvSpPr>
          <p:nvPr/>
        </p:nvSpPr>
        <p:spPr bwMode="auto">
          <a:xfrm>
            <a:off x="2112637" y="2532300"/>
            <a:ext cx="239847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820046"/>
                </a:solidFill>
                <a:latin typeface="Corbel" pitchFamily="34" charset="0"/>
              </a:rPr>
              <a:t>Chemie, Physik </a:t>
            </a:r>
            <a:r>
              <a:rPr lang="de-DE" dirty="0">
                <a:latin typeface="Corbel" pitchFamily="34" charset="0"/>
              </a:rPr>
              <a:t>,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latin typeface="Corbel" pitchFamily="34" charset="0"/>
              </a:rPr>
              <a:t>Biologie</a:t>
            </a:r>
          </a:p>
          <a:p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Informatik</a:t>
            </a:r>
          </a:p>
          <a:p>
            <a:endParaRPr lang="de-DE" dirty="0">
              <a:latin typeface="Corbel" pitchFamily="34" charset="0"/>
            </a:endParaRPr>
          </a:p>
          <a:p>
            <a:r>
              <a:rPr lang="de-DE" dirty="0">
                <a:latin typeface="Corbel" pitchFamily="34" charset="0"/>
              </a:rPr>
              <a:t>Politik und Gesellschaft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latin typeface="Corbel" pitchFamily="34" charset="0"/>
              </a:rPr>
              <a:t>Wirtschaft und Recht </a:t>
            </a:r>
          </a:p>
        </p:txBody>
      </p:sp>
      <p:sp>
        <p:nvSpPr>
          <p:cNvPr id="57" name="Textfeld 56"/>
          <p:cNvSpPr txBox="1">
            <a:spLocks noChangeArrowheads="1"/>
          </p:cNvSpPr>
          <p:nvPr/>
        </p:nvSpPr>
        <p:spPr bwMode="auto">
          <a:xfrm>
            <a:off x="2321738" y="4407799"/>
            <a:ext cx="6046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Corbel" pitchFamily="34" charset="0"/>
              </a:rPr>
              <a:t>Ersatz der zweiten Fremdsprache durch </a:t>
            </a:r>
            <a:r>
              <a:rPr lang="de-DE" b="1" dirty="0">
                <a:solidFill>
                  <a:srgbClr val="00B050"/>
                </a:solidFill>
                <a:latin typeface="Corbel" pitchFamily="34" charset="0"/>
              </a:rPr>
              <a:t>Spanisch</a:t>
            </a:r>
            <a:r>
              <a:rPr lang="de-DE" dirty="0">
                <a:latin typeface="Corbel" pitchFamily="34" charset="0"/>
              </a:rPr>
              <a:t> möglich.</a:t>
            </a:r>
          </a:p>
        </p:txBody>
      </p:sp>
      <p:sp>
        <p:nvSpPr>
          <p:cNvPr id="58" name="Textfeld 57"/>
          <p:cNvSpPr txBox="1">
            <a:spLocks noChangeArrowheads="1"/>
          </p:cNvSpPr>
          <p:nvPr/>
        </p:nvSpPr>
        <p:spPr bwMode="auto">
          <a:xfrm>
            <a:off x="1241281" y="4879627"/>
            <a:ext cx="7416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latin typeface="Corbel" panose="020B0503020204020204" pitchFamily="34" charset="0"/>
              </a:rPr>
              <a:t>D, M, Leistungsfach</a:t>
            </a:r>
            <a:r>
              <a:rPr lang="de-DE" dirty="0">
                <a:latin typeface="Corbel" panose="020B0503020204020204" pitchFamily="34" charset="0"/>
              </a:rPr>
              <a:t>, FS, </a:t>
            </a:r>
            <a:r>
              <a:rPr lang="de-DE" dirty="0" err="1">
                <a:latin typeface="Corbel" panose="020B0503020204020204" pitchFamily="34" charset="0"/>
              </a:rPr>
              <a:t>Naturwiss</a:t>
            </a:r>
            <a:r>
              <a:rPr lang="de-DE" dirty="0">
                <a:latin typeface="Corbel" pitchFamily="34" charset="0"/>
              </a:rPr>
              <a:t>., </a:t>
            </a:r>
            <a:r>
              <a:rPr lang="de-DE" dirty="0" err="1">
                <a:latin typeface="Corbel" pitchFamily="34" charset="0"/>
              </a:rPr>
              <a:t>Gesellschaftswiss</a:t>
            </a:r>
            <a:r>
              <a:rPr lang="de-DE" dirty="0">
                <a:latin typeface="Corbel" pitchFamily="34" charset="0"/>
              </a:rPr>
              <a:t>., Kunst/Musik, Sport</a:t>
            </a:r>
          </a:p>
        </p:txBody>
      </p:sp>
      <p:sp>
        <p:nvSpPr>
          <p:cNvPr id="71" name="Geschweifte Klammer rechts 70"/>
          <p:cNvSpPr/>
          <p:nvPr/>
        </p:nvSpPr>
        <p:spPr>
          <a:xfrm rot="5400000">
            <a:off x="5182980" y="1701935"/>
            <a:ext cx="180156" cy="6190670"/>
          </a:xfrm>
          <a:prstGeom prst="rightBrace">
            <a:avLst>
              <a:gd name="adj1" fmla="val 49826"/>
              <a:gd name="adj2" fmla="val 50000"/>
            </a:avLst>
          </a:prstGeom>
          <a:noFill/>
          <a:ln w="28575">
            <a:solidFill>
              <a:srgbClr val="82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srgbClr val="820046"/>
              </a:solidFill>
            </a:endParaRPr>
          </a:p>
        </p:txBody>
      </p:sp>
      <p:cxnSp>
        <p:nvCxnSpPr>
          <p:cNvPr id="26" name="Gerade Verbindung mit Pfeil 25"/>
          <p:cNvCxnSpPr/>
          <p:nvPr/>
        </p:nvCxnSpPr>
        <p:spPr>
          <a:xfrm rot="5400000">
            <a:off x="6596724" y="1606683"/>
            <a:ext cx="357188" cy="1323"/>
          </a:xfrm>
          <a:prstGeom prst="straightConnector1">
            <a:avLst/>
          </a:prstGeom>
          <a:ln w="28575">
            <a:solidFill>
              <a:srgbClr val="8282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4644008" y="1369220"/>
            <a:ext cx="1356744" cy="416719"/>
          </a:xfrm>
          <a:prstGeom prst="straightConnector1">
            <a:avLst/>
          </a:prstGeom>
          <a:ln w="28575">
            <a:solidFill>
              <a:srgbClr val="8282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>
            <a:spLocks noChangeArrowheads="1"/>
          </p:cNvSpPr>
          <p:nvPr/>
        </p:nvSpPr>
        <p:spPr bwMode="auto">
          <a:xfrm>
            <a:off x="5457636" y="3701369"/>
            <a:ext cx="2910757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>
                <a:latin typeface="Corbel" pitchFamily="34" charset="0"/>
              </a:rPr>
              <a:t>Wirtschaft und Recht</a:t>
            </a:r>
          </a:p>
          <a:p>
            <a:pPr>
              <a:spcBef>
                <a:spcPts val="1200"/>
              </a:spcBef>
            </a:pPr>
            <a:r>
              <a:rPr lang="de-DE" dirty="0">
                <a:latin typeface="Corbel" pitchFamily="34" charset="0"/>
              </a:rPr>
              <a:t>Informatik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16109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 animBg="1"/>
      <p:bldP spid="42" grpId="0" animBg="1"/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33648"/>
            <a:ext cx="7429500" cy="725488"/>
          </a:xfrm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de-DE" dirty="0">
                <a:latin typeface="Corbel" pitchFamily="34" charset="0"/>
              </a:rPr>
              <a:t>Gymnasium – der direkte Weg zum Abi …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ED9C72-8ECB-4217-829A-D0192F08C567}" type="slidenum">
              <a:rPr lang="de-DE"/>
              <a:pPr>
                <a:defRPr/>
              </a:pPr>
              <a:t>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555776" y="5266532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7" b="25593"/>
          <a:stretch/>
        </p:blipFill>
        <p:spPr>
          <a:xfrm>
            <a:off x="971600" y="985292"/>
            <a:ext cx="7200801" cy="41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6089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32149"/>
            <a:ext cx="6572250" cy="725488"/>
          </a:xfrm>
        </p:spPr>
        <p:txBody>
          <a:bodyPr/>
          <a:lstStyle/>
          <a:p>
            <a:pPr eaLnBrk="1" hangingPunct="1"/>
            <a:r>
              <a:rPr lang="de-DE" dirty="0">
                <a:latin typeface="Corbel" pitchFamily="34" charset="0"/>
              </a:rPr>
              <a:t>… in der anspruchsvollsten Schulart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B1CE8A-7E7F-447D-83E9-1E2DB914A501}" type="slidenum">
              <a:rPr lang="de-DE"/>
              <a:pPr>
                <a:defRPr/>
              </a:pPr>
              <a:t>18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767012" y="5266532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403648" y="4657700"/>
            <a:ext cx="68274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820046"/>
                </a:solidFill>
                <a:latin typeface="Corbel" pitchFamily="34" charset="0"/>
              </a:rPr>
              <a:t>mit dem höchsten Bildungsniveau!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898510"/>
            <a:ext cx="5688632" cy="37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6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Gebäude und pädagogisches Konzept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767012" y="5254734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23800" r="-709" b="9906"/>
          <a:stretch/>
        </p:blipFill>
        <p:spPr>
          <a:xfrm>
            <a:off x="539552" y="985292"/>
            <a:ext cx="806489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20484"/>
      </p:ext>
    </p:extLst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91679" y="185778"/>
            <a:ext cx="6751577" cy="511482"/>
          </a:xfrm>
        </p:spPr>
        <p:txBody>
          <a:bodyPr/>
          <a:lstStyle/>
          <a:p>
            <a:r>
              <a:rPr lang="de-DE" sz="3600" dirty="0">
                <a:latin typeface="Corbel" pitchFamily="34" charset="0"/>
              </a:rPr>
              <a:t>Streicherklasse des SGD</a:t>
            </a:r>
            <a:endParaRPr lang="de-DE" sz="3600" dirty="0">
              <a:solidFill>
                <a:srgbClr val="828282"/>
              </a:solidFill>
              <a:latin typeface="Corbe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0474F6-9789-4C8F-AE58-39099720C098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767012" y="5296960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91D415EC-7C87-4A09-BEC7-44B93C439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93" y="1561356"/>
            <a:ext cx="851821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20046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5pPr>
            <a:lvl6pPr marL="457182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914364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1371545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1828727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sz="3600" dirty="0" err="1">
                <a:latin typeface="Corbel" pitchFamily="34" charset="0"/>
              </a:rPr>
              <a:t>Bransle</a:t>
            </a:r>
            <a:r>
              <a:rPr lang="de-DE" sz="3600" dirty="0">
                <a:latin typeface="Corbel" pitchFamily="34" charset="0"/>
              </a:rPr>
              <a:t> de </a:t>
            </a:r>
            <a:r>
              <a:rPr lang="de-DE" sz="3600" dirty="0" err="1">
                <a:latin typeface="Corbel" pitchFamily="34" charset="0"/>
              </a:rPr>
              <a:t>Champaign</a:t>
            </a:r>
            <a:r>
              <a:rPr lang="de-DE" sz="3600" dirty="0">
                <a:latin typeface="Corbel" pitchFamily="34" charset="0"/>
              </a:rPr>
              <a:t> von Claude Gervais</a:t>
            </a:r>
          </a:p>
          <a:p>
            <a:pPr>
              <a:spcAft>
                <a:spcPts val="1200"/>
              </a:spcAft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Zupfwalzer von Hella Hartung-Ehlert</a:t>
            </a:r>
          </a:p>
          <a:p>
            <a:pPr>
              <a:spcAft>
                <a:spcPts val="1200"/>
              </a:spcAft>
            </a:pPr>
            <a:r>
              <a:rPr lang="de-DE" sz="3600" dirty="0">
                <a:latin typeface="Corbel" pitchFamily="34" charset="0"/>
              </a:rPr>
              <a:t>Can </a:t>
            </a:r>
            <a:r>
              <a:rPr lang="de-DE" sz="3600" dirty="0" err="1">
                <a:latin typeface="Corbel" pitchFamily="34" charset="0"/>
              </a:rPr>
              <a:t>Can</a:t>
            </a:r>
            <a:r>
              <a:rPr lang="de-DE" sz="3600" dirty="0">
                <a:latin typeface="Corbel" pitchFamily="34" charset="0"/>
              </a:rPr>
              <a:t> von Jacques Offenbach</a:t>
            </a:r>
          </a:p>
          <a:p>
            <a:pPr>
              <a:spcAft>
                <a:spcPts val="1200"/>
              </a:spcAft>
            </a:pPr>
            <a:r>
              <a:rPr lang="de-DE" sz="3200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           </a:t>
            </a:r>
          </a:p>
          <a:p>
            <a:pPr>
              <a:spcAft>
                <a:spcPts val="1200"/>
              </a:spcAft>
            </a:pPr>
            <a:r>
              <a:rPr lang="de-DE" sz="3600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Leitung: Katharina Waldmann</a:t>
            </a:r>
          </a:p>
        </p:txBody>
      </p:sp>
    </p:spTree>
    <p:extLst>
      <p:ext uri="{BB962C8B-B14F-4D97-AF65-F5344CB8AC3E}">
        <p14:creationId xmlns:p14="http://schemas.microsoft.com/office/powerpoint/2010/main" val="404540601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www.gymnasium-diedorf.de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3" y="0"/>
            <a:ext cx="866691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83288"/>
      </p:ext>
    </p:extLst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„Nachhaltige Architektur“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pic>
        <p:nvPicPr>
          <p:cNvPr id="5124" name="Picture 4" descr="https://www.bayerischer-energiepreis.de/fileadmin/media/images/preistraeger/preistraeger2016/2016-10-20_Bayerischer_Energiepreis_NBG__D5M6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44296"/>
            <a:ext cx="3456384" cy="23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514004" y="1490780"/>
            <a:ext cx="197361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dirty="0">
                <a:latin typeface="Corbel" panose="020B0503020204020204" pitchFamily="34" charset="0"/>
              </a:rPr>
              <a:t>Bayerischer</a:t>
            </a:r>
          </a:p>
          <a:p>
            <a:r>
              <a:rPr lang="de-DE" sz="2600" dirty="0">
                <a:latin typeface="Corbel" panose="020B0503020204020204" pitchFamily="34" charset="0"/>
              </a:rPr>
              <a:t>Energiepreis </a:t>
            </a:r>
          </a:p>
          <a:p>
            <a:r>
              <a:rPr lang="de-DE" sz="2600" dirty="0">
                <a:latin typeface="Corbel" panose="020B0503020204020204" pitchFamily="34" charset="0"/>
              </a:rPr>
              <a:t>2016</a:t>
            </a:r>
          </a:p>
        </p:txBody>
      </p:sp>
      <p:pic>
        <p:nvPicPr>
          <p:cNvPr id="7" name="Picture 2" descr="preisverleihung16_slide_1_985x462p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73524"/>
            <a:ext cx="4464496" cy="209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514004" y="3632252"/>
            <a:ext cx="30184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latin typeface="Corbel" panose="020B0503020204020204" pitchFamily="34" charset="0"/>
              </a:rPr>
              <a:t>Deutscher Nachhaltigkeitspreis 2016</a:t>
            </a:r>
          </a:p>
        </p:txBody>
      </p:sp>
    </p:spTree>
    <p:extLst>
      <p:ext uri="{BB962C8B-B14F-4D97-AF65-F5344CB8AC3E}">
        <p14:creationId xmlns:p14="http://schemas.microsoft.com/office/powerpoint/2010/main" val="261372611"/>
      </p:ext>
    </p:extLst>
  </p:cSld>
  <p:clrMapOvr>
    <a:masterClrMapping/>
  </p:clrMapOvr>
  <p:transition spd="slow" advTm="6141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„Zukunftsweisende Architektur“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23728" y="4153644"/>
            <a:ext cx="4783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latin typeface="Corbel" panose="020B0503020204020204" pitchFamily="34" charset="0"/>
              </a:rPr>
              <a:t>Deutscher Architekturpreis 2017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60" y="1777380"/>
            <a:ext cx="1244467" cy="187220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69004"/>
            <a:ext cx="3523548" cy="17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44423"/>
      </p:ext>
    </p:extLst>
  </p:cSld>
  <p:clrMapOvr>
    <a:masterClrMapping/>
  </p:clrMapOvr>
  <p:transition spd="slow" advTm="6513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3" y="119064"/>
            <a:ext cx="7427168" cy="604573"/>
          </a:xfrm>
        </p:spPr>
        <p:txBody>
          <a:bodyPr/>
          <a:lstStyle/>
          <a:p>
            <a:r>
              <a:rPr lang="de-DE" dirty="0"/>
              <a:t>Und was haben die Schülerinnen davon?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188" y="985292"/>
            <a:ext cx="8229600" cy="4104456"/>
          </a:xfrm>
        </p:spPr>
        <p:txBody>
          <a:bodyPr/>
          <a:lstStyle/>
          <a:p>
            <a:r>
              <a:rPr lang="de-DE" sz="2600" dirty="0">
                <a:latin typeface="Corbel" panose="020B0503020204020204" pitchFamily="34" charset="0"/>
              </a:rPr>
              <a:t>gutes Raumklima im Holzbau</a:t>
            </a:r>
          </a:p>
          <a:p>
            <a:r>
              <a:rPr lang="de-DE" sz="2600" dirty="0">
                <a:latin typeface="Corbel" panose="020B0503020204020204" pitchFamily="34" charset="0"/>
              </a:rPr>
              <a:t>schadstofffreie Luft</a:t>
            </a:r>
          </a:p>
          <a:p>
            <a:r>
              <a:rPr lang="de-DE" sz="2600" dirty="0">
                <a:latin typeface="Corbel" panose="020B0503020204020204" pitchFamily="34" charset="0"/>
              </a:rPr>
              <a:t>ganzjährig angenehme Temperaturen</a:t>
            </a:r>
          </a:p>
          <a:p>
            <a:r>
              <a:rPr lang="de-DE" sz="2600" dirty="0">
                <a:latin typeface="Corbel" panose="020B0503020204020204" pitchFamily="34" charset="0"/>
              </a:rPr>
              <a:t>gute Luft: CO2- Werte unter 1.000 ppm</a:t>
            </a:r>
          </a:p>
          <a:p>
            <a:r>
              <a:rPr lang="de-DE" sz="2600" dirty="0">
                <a:latin typeface="Corbel" panose="020B0503020204020204" pitchFamily="34" charset="0"/>
              </a:rPr>
              <a:t>gute Akustik: Nachhallzeiten kleiner als 0,4 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2600" dirty="0">
                <a:latin typeface="Corbel" panose="020B0503020204020204" pitchFamily="34" charset="0"/>
                <a:sym typeface="Wingdings" panose="05000000000000000000" pitchFamily="2" charset="2"/>
              </a:rPr>
              <a:t>bessere Konzentrationsfähigkeit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2600" dirty="0">
                <a:latin typeface="Corbel" panose="020B0503020204020204" pitchFamily="34" charset="0"/>
                <a:sym typeface="Wingdings" panose="05000000000000000000" pitchFamily="2" charset="2"/>
              </a:rPr>
              <a:t>kaum Vandalismus, geringes Aggressionspotenzial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2600" dirty="0">
                <a:latin typeface="Corbel" panose="020B0503020204020204" pitchFamily="34" charset="0"/>
                <a:sym typeface="Wingdings" panose="05000000000000000000" pitchFamily="2" charset="2"/>
              </a:rPr>
              <a:t> entspannte Lehrer-Schüler-Beziehungen</a:t>
            </a:r>
            <a:endParaRPr lang="de-DE" sz="2600" dirty="0">
              <a:latin typeface="Corbel" panose="020B0503020204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22AC833-0630-42D4-9950-F1F3FABBC5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627784" y="5299391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  <p:extLst>
      <p:ext uri="{BB962C8B-B14F-4D97-AF65-F5344CB8AC3E}">
        <p14:creationId xmlns:p14="http://schemas.microsoft.com/office/powerpoint/2010/main" val="55610460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Bildung für die Zukunft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4CD85A-1896-4F97-ACAA-0EF41664F781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  <p:sp>
        <p:nvSpPr>
          <p:cNvPr id="1026" name="AutoShape 2" descr="Bild in Originalgröße anzeigen"/>
          <p:cNvSpPr>
            <a:spLocks noChangeAspect="1" noChangeArrowheads="1"/>
          </p:cNvSpPr>
          <p:nvPr/>
        </p:nvSpPr>
        <p:spPr bwMode="auto">
          <a:xfrm>
            <a:off x="155576" y="-936625"/>
            <a:ext cx="962025" cy="76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1" name="AutoShape 7" descr="http://blog.behance.net/wp-content/uploads/2013/07/emotion-series-3.jpg"/>
          <p:cNvSpPr>
            <a:spLocks noChangeAspect="1" noChangeArrowheads="1"/>
          </p:cNvSpPr>
          <p:nvPr/>
        </p:nvSpPr>
        <p:spPr bwMode="auto">
          <a:xfrm>
            <a:off x="155575" y="-7159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495732" y="1002879"/>
            <a:ext cx="54444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rbel" panose="020B0503020204020204" pitchFamily="34" charset="0"/>
              </a:rPr>
              <a:t>Wann machen Ihre Kinder Abitur?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866513" y="1002879"/>
            <a:ext cx="15069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rbel" panose="020B0503020204020204" pitchFamily="34" charset="0"/>
              </a:rPr>
              <a:t>ca. </a:t>
            </a:r>
            <a:r>
              <a:rPr lang="de-DE" sz="2800" b="1" dirty="0">
                <a:latin typeface="Corbel" panose="020B0503020204020204" pitchFamily="34" charset="0"/>
              </a:rPr>
              <a:t>2034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95732" y="1636064"/>
            <a:ext cx="680571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rbel" panose="020B0503020204020204" pitchFamily="34" charset="0"/>
              </a:rPr>
              <a:t>Bis wann sind sie berufstätig?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866513" y="1609686"/>
            <a:ext cx="15069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rbel" panose="020B0503020204020204" pitchFamily="34" charset="0"/>
              </a:rPr>
              <a:t>ca. </a:t>
            </a:r>
            <a:r>
              <a:rPr lang="de-DE" sz="2800" b="1" dirty="0">
                <a:latin typeface="Corbel" panose="020B0503020204020204" pitchFamily="34" charset="0"/>
              </a:rPr>
              <a:t>2084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259632" y="2241938"/>
            <a:ext cx="702859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Corbel" panose="020B0503020204020204" pitchFamily="34" charset="0"/>
              </a:rPr>
              <a:t>Was ist dann wichtig? Was sollten sie dafür können?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95732" y="4413149"/>
            <a:ext cx="8108716" cy="461665"/>
          </a:xfrm>
          <a:prstGeom prst="rect">
            <a:avLst/>
          </a:prstGeom>
          <a:solidFill>
            <a:srgbClr val="820046"/>
          </a:solidFill>
          <a:ln w="57150">
            <a:solidFill>
              <a:srgbClr val="820046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Corbel" panose="020B0503020204020204" pitchFamily="34" charset="0"/>
              </a:rPr>
              <a:t>Grundlagen in Deutsch, Fremdsprachen, Mathematik …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550090" y="2857500"/>
            <a:ext cx="2436773" cy="954107"/>
          </a:xfrm>
          <a:prstGeom prst="rect">
            <a:avLst/>
          </a:prstGeom>
          <a:solidFill>
            <a:srgbClr val="820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  <a:latin typeface="Corbel" panose="020B0503020204020204" pitchFamily="34" charset="0"/>
              </a:rPr>
              <a:t>Kooperations-</a:t>
            </a:r>
          </a:p>
          <a:p>
            <a:pPr algn="ctr"/>
            <a:r>
              <a:rPr lang="de-DE" sz="2800" b="1" dirty="0" err="1">
                <a:solidFill>
                  <a:schemeClr val="bg1"/>
                </a:solidFill>
                <a:latin typeface="Corbel" panose="020B0503020204020204" pitchFamily="34" charset="0"/>
              </a:rPr>
              <a:t>fähigkeit</a:t>
            </a:r>
            <a:endParaRPr lang="de-DE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051720" y="2857500"/>
            <a:ext cx="1932965" cy="954107"/>
          </a:xfrm>
          <a:prstGeom prst="rect">
            <a:avLst/>
          </a:prstGeom>
          <a:solidFill>
            <a:srgbClr val="820046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  <a:latin typeface="Corbel" panose="020B0503020204020204" pitchFamily="34" charset="0"/>
              </a:rPr>
              <a:t>Selbst-</a:t>
            </a:r>
          </a:p>
          <a:p>
            <a:pPr algn="ctr"/>
            <a:r>
              <a:rPr lang="de-DE" sz="2800" b="1" dirty="0" err="1">
                <a:solidFill>
                  <a:schemeClr val="bg1"/>
                </a:solidFill>
                <a:latin typeface="Corbel" panose="020B0503020204020204" pitchFamily="34" charset="0"/>
              </a:rPr>
              <a:t>ständigkeit</a:t>
            </a:r>
            <a:endParaRPr lang="de-DE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cxnSp>
        <p:nvCxnSpPr>
          <p:cNvPr id="7" name="Gerade Verbindung mit Pfeil 6"/>
          <p:cNvCxnSpPr>
            <a:endCxn id="24" idx="2"/>
          </p:cNvCxnSpPr>
          <p:nvPr/>
        </p:nvCxnSpPr>
        <p:spPr>
          <a:xfrm flipV="1">
            <a:off x="3018202" y="3811607"/>
            <a:ext cx="1" cy="542273"/>
          </a:xfrm>
          <a:prstGeom prst="straightConnector1">
            <a:avLst/>
          </a:prstGeom>
          <a:ln w="76200">
            <a:solidFill>
              <a:srgbClr val="8200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5768475" y="3806342"/>
            <a:ext cx="1" cy="542273"/>
          </a:xfrm>
          <a:prstGeom prst="straightConnector1">
            <a:avLst/>
          </a:prstGeom>
          <a:ln w="76200">
            <a:solidFill>
              <a:srgbClr val="8200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91181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22" grpId="0"/>
      <p:bldP spid="23" grpId="0" animBg="1"/>
      <p:bldP spid="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4CD85A-1896-4F97-ACAA-0EF41664F781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2468364" y="2209428"/>
            <a:ext cx="4839939" cy="60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20046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4800" dirty="0">
                <a:latin typeface="Corbel" pitchFamily="34" charset="0"/>
              </a:rPr>
              <a:t>Pädagogische</a:t>
            </a:r>
          </a:p>
          <a:p>
            <a:r>
              <a:rPr lang="de-DE" sz="4800" dirty="0">
                <a:latin typeface="Corbel" pitchFamily="34" charset="0"/>
              </a:rPr>
              <a:t>Architektur  </a:t>
            </a:r>
          </a:p>
        </p:txBody>
      </p:sp>
    </p:spTree>
    <p:extLst>
      <p:ext uri="{BB962C8B-B14F-4D97-AF65-F5344CB8AC3E}">
        <p14:creationId xmlns:p14="http://schemas.microsoft.com/office/powerpoint/2010/main" val="3593221188"/>
      </p:ext>
    </p:extLst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C22BE-7DEA-4E42-8336-706D02E9A82A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79513" y="2353445"/>
            <a:ext cx="2088232" cy="5762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de-DE" sz="28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  <a:t>Grundriss</a:t>
            </a:r>
            <a:br>
              <a:rPr lang="de-DE" sz="28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</a:br>
            <a:r>
              <a:rPr lang="de-DE" sz="28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  <a:t>1. Stock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398"/>
          <a:stretch/>
        </p:blipFill>
        <p:spPr bwMode="auto">
          <a:xfrm>
            <a:off x="2267745" y="1"/>
            <a:ext cx="6102654" cy="573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4067944" y="885797"/>
            <a:ext cx="1800200" cy="792087"/>
          </a:xfrm>
          <a:prstGeom prst="rect">
            <a:avLst/>
          </a:prstGeom>
          <a:noFill/>
          <a:ln w="76200">
            <a:solidFill>
              <a:srgbClr val="8200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644008" y="682451"/>
            <a:ext cx="10801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/>
              <a:t>Campus</a:t>
            </a:r>
          </a:p>
          <a:p>
            <a:r>
              <a:rPr lang="de-DE" sz="1200" b="1" dirty="0"/>
              <a:t>mod. </a:t>
            </a:r>
            <a:r>
              <a:rPr lang="de-DE" sz="1200" b="1" dirty="0" err="1"/>
              <a:t>Fs</a:t>
            </a:r>
            <a:endParaRPr lang="de-DE" sz="12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2952572" y="2214946"/>
            <a:ext cx="10433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/>
              <a:t>Campus 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952568" y="2503077"/>
            <a:ext cx="11153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/>
              <a:t>Campus WR</a:t>
            </a:r>
          </a:p>
        </p:txBody>
      </p:sp>
    </p:spTree>
    <p:extLst>
      <p:ext uri="{BB962C8B-B14F-4D97-AF65-F5344CB8AC3E}">
        <p14:creationId xmlns:p14="http://schemas.microsoft.com/office/powerpoint/2010/main" val="199434632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ußzeilenplatzhalter 1"/>
          <p:cNvSpPr>
            <a:spLocks noGrp="1"/>
          </p:cNvSpPr>
          <p:nvPr>
            <p:ph type="ftr" sz="quarter" idx="11"/>
          </p:nvPr>
        </p:nvSpPr>
        <p:spPr bwMode="auto">
          <a:xfrm>
            <a:off x="2675181" y="5378993"/>
            <a:ext cx="3786188" cy="2413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latin typeface="Corbel" pitchFamily="34" charset="0"/>
              </a:rPr>
              <a:t>www.schmuttertal-gymnasium.de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67952-D302-4B7C-98FF-F0B911E28C9D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578670" y="110632"/>
            <a:ext cx="6562726" cy="5762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de-DE" sz="32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  <a:t>Grundriss einer Lernlandschaft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086" y="985293"/>
            <a:ext cx="8360378" cy="3842396"/>
          </a:xfrm>
          <a:prstGeom prst="rect">
            <a:avLst/>
          </a:prstGeom>
          <a:noFill/>
          <a:ln w="76200">
            <a:solidFill>
              <a:srgbClr val="820046"/>
            </a:solidFill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4860033" y="1489350"/>
            <a:ext cx="10081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/>
              <a:t>Campus</a:t>
            </a:r>
          </a:p>
        </p:txBody>
      </p:sp>
    </p:spTree>
    <p:extLst>
      <p:ext uri="{BB962C8B-B14F-4D97-AF65-F5344CB8AC3E}">
        <p14:creationId xmlns:p14="http://schemas.microsoft.com/office/powerpoint/2010/main" val="331817277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-557778"/>
            <a:ext cx="9144000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57336" y="4513684"/>
            <a:ext cx="8968408" cy="705678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>
            <a:solidFill>
              <a:srgbClr val="BFBFBF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600" b="1" dirty="0">
                <a:solidFill>
                  <a:srgbClr val="820046"/>
                </a:solidFill>
                <a:latin typeface="Corbel" panose="020B0503020204020204" pitchFamily="34" charset="0"/>
              </a:rPr>
              <a:t>    Unterrichtsräume mit Whiteboards</a:t>
            </a:r>
          </a:p>
        </p:txBody>
      </p:sp>
    </p:spTree>
    <p:extLst>
      <p:ext uri="{BB962C8B-B14F-4D97-AF65-F5344CB8AC3E}">
        <p14:creationId xmlns:p14="http://schemas.microsoft.com/office/powerpoint/2010/main" val="3438307974"/>
      </p:ext>
    </p:extLst>
  </p:cSld>
  <p:clrMapOvr>
    <a:masterClrMapping/>
  </p:clrMapOvr>
  <p:transition spd="slow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6251" r="-3040"/>
          <a:stretch/>
        </p:blipFill>
        <p:spPr>
          <a:xfrm>
            <a:off x="4" y="-685291"/>
            <a:ext cx="9562656" cy="717199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79512" y="4513684"/>
            <a:ext cx="8892481" cy="792088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>
            <a:solidFill>
              <a:srgbClr val="BFBFBF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rgbClr val="A0046C"/>
                </a:solidFill>
                <a:latin typeface="Corbel" panose="020B0503020204020204" pitchFamily="34" charset="0"/>
              </a:rPr>
              <a:t>                „</a:t>
            </a:r>
            <a:r>
              <a:rPr lang="de-DE" sz="3600" b="1" dirty="0">
                <a:solidFill>
                  <a:srgbClr val="820046"/>
                </a:solidFill>
                <a:latin typeface="Corbel" panose="020B0503020204020204" pitchFamily="34" charset="0"/>
              </a:rPr>
              <a:t>selbstständige Lernarrangements“</a:t>
            </a:r>
          </a:p>
        </p:txBody>
      </p:sp>
    </p:spTree>
    <p:extLst>
      <p:ext uri="{BB962C8B-B14F-4D97-AF65-F5344CB8AC3E}">
        <p14:creationId xmlns:p14="http://schemas.microsoft.com/office/powerpoint/2010/main" val="2535908195"/>
      </p:ext>
    </p:extLst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0857" y="1273324"/>
            <a:ext cx="7772400" cy="3168350"/>
          </a:xfrm>
        </p:spPr>
        <p:txBody>
          <a:bodyPr/>
          <a:lstStyle/>
          <a:p>
            <a:r>
              <a:rPr lang="de-DE" sz="3600" dirty="0">
                <a:latin typeface="Corbel" pitchFamily="34" charset="0"/>
              </a:rPr>
              <a:t>Jakob Puschmann (9 c),</a:t>
            </a:r>
            <a:br>
              <a:rPr lang="de-DE" sz="3600" dirty="0">
                <a:latin typeface="Corbel" pitchFamily="34" charset="0"/>
              </a:rPr>
            </a:br>
            <a:r>
              <a:rPr lang="de-DE" sz="3600" dirty="0">
                <a:latin typeface="Corbel" pitchFamily="34" charset="0"/>
              </a:rPr>
              <a:t> Josefine </a:t>
            </a:r>
            <a:r>
              <a:rPr lang="de-DE" sz="3600" dirty="0" err="1">
                <a:latin typeface="Corbel" pitchFamily="34" charset="0"/>
              </a:rPr>
              <a:t>Landstorfer</a:t>
            </a:r>
            <a:r>
              <a:rPr lang="de-DE" sz="3600" dirty="0">
                <a:latin typeface="Corbel" pitchFamily="34" charset="0"/>
              </a:rPr>
              <a:t> (Q 12)</a:t>
            </a:r>
            <a:br>
              <a:rPr lang="de-DE" sz="3600" dirty="0">
                <a:latin typeface="Corbel" pitchFamily="34" charset="0"/>
              </a:rPr>
            </a:br>
            <a:r>
              <a:rPr lang="de-DE" sz="3600" dirty="0">
                <a:latin typeface="Corbel" pitchFamily="34" charset="0"/>
              </a:rPr>
              <a:t>Fabian Finke (Q 12)</a:t>
            </a:r>
            <a:br>
              <a:rPr lang="de-DE" sz="3600" dirty="0">
                <a:latin typeface="Corbel" pitchFamily="34" charset="0"/>
              </a:rPr>
            </a:br>
            <a:r>
              <a:rPr lang="de-DE" sz="3600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(Schülermitverantwortung)</a:t>
            </a:r>
            <a:br>
              <a:rPr lang="de-DE" sz="3600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</a:br>
            <a:r>
              <a:rPr lang="de-DE" sz="3600" dirty="0">
                <a:latin typeface="Corbel" pitchFamily="34" charset="0"/>
              </a:rPr>
              <a:t>Günter Manhardt</a:t>
            </a:r>
            <a:br>
              <a:rPr lang="de-DE" sz="3600" dirty="0">
                <a:latin typeface="Corbel" pitchFamily="34" charset="0"/>
              </a:rPr>
            </a:br>
            <a:r>
              <a:rPr lang="de-DE" sz="3600" dirty="0">
                <a:solidFill>
                  <a:srgbClr val="828282"/>
                </a:solidFill>
                <a:latin typeface="Corbel" pitchFamily="34" charset="0"/>
              </a:rPr>
              <a:t>(Schulleiter)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0474F6-9789-4C8F-AE58-39099720C098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767012" y="5296960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31640" y="48186"/>
            <a:ext cx="7115176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20046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20046"/>
                </a:solidFill>
                <a:latin typeface="Century Gothic" pitchFamily="34" charset="0"/>
              </a:defRPr>
            </a:lvl5pPr>
            <a:lvl6pPr marL="457182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914364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1371545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1828727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3600" dirty="0">
                <a:latin typeface="Corbel" pitchFamily="34" charset="0"/>
              </a:rPr>
              <a:t>Begrüßung</a:t>
            </a:r>
          </a:p>
        </p:txBody>
      </p:sp>
    </p:spTree>
    <p:extLst>
      <p:ext uri="{BB962C8B-B14F-4D97-AF65-F5344CB8AC3E}">
        <p14:creationId xmlns:p14="http://schemas.microsoft.com/office/powerpoint/2010/main" val="246240076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179512" y="-382860"/>
            <a:ext cx="9144000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123728" y="4513684"/>
            <a:ext cx="655272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600" b="1" dirty="0">
                <a:solidFill>
                  <a:srgbClr val="820046"/>
                </a:solidFill>
                <a:latin typeface="Corbel" panose="020B0503020204020204" pitchFamily="34" charset="0"/>
              </a:rPr>
              <a:t>    Garderobe mit Schließfächern</a:t>
            </a:r>
          </a:p>
        </p:txBody>
      </p:sp>
    </p:spTree>
    <p:extLst>
      <p:ext uri="{BB962C8B-B14F-4D97-AF65-F5344CB8AC3E}">
        <p14:creationId xmlns:p14="http://schemas.microsoft.com/office/powerpoint/2010/main" val="1506221654"/>
      </p:ext>
    </p:extLst>
  </p:cSld>
  <p:clrMapOvr>
    <a:masterClrMapping/>
  </p:clrMapOvr>
  <p:transition spd="slow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6" r="19444"/>
          <a:stretch/>
        </p:blipFill>
        <p:spPr>
          <a:xfrm>
            <a:off x="1403648" y="-238844"/>
            <a:ext cx="7092277" cy="68580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23928" y="3289548"/>
            <a:ext cx="3024335" cy="835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600" b="1" dirty="0">
                <a:solidFill>
                  <a:srgbClr val="A0046C"/>
                </a:solidFill>
                <a:latin typeface="Corbel" panose="020B0503020204020204" pitchFamily="34" charset="0"/>
              </a:rPr>
              <a:t>    </a:t>
            </a:r>
            <a:r>
              <a:rPr lang="de-DE" sz="3600" b="1" dirty="0">
                <a:solidFill>
                  <a:srgbClr val="820046"/>
                </a:solidFill>
                <a:latin typeface="Corbel" panose="020B0503020204020204" pitchFamily="34" charset="0"/>
              </a:rPr>
              <a:t>Transparenz</a:t>
            </a:r>
          </a:p>
        </p:txBody>
      </p:sp>
    </p:spTree>
    <p:extLst>
      <p:ext uri="{BB962C8B-B14F-4D97-AF65-F5344CB8AC3E}">
        <p14:creationId xmlns:p14="http://schemas.microsoft.com/office/powerpoint/2010/main" val="3452049894"/>
      </p:ext>
    </p:extLst>
  </p:cSld>
  <p:clrMapOvr>
    <a:masterClrMapping/>
  </p:clrMapOvr>
  <p:transition spd="slow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107504" y="-382860"/>
            <a:ext cx="9144000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68560" y="841276"/>
            <a:ext cx="3888432" cy="1468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rgbClr val="A0046C"/>
                </a:solidFill>
                <a:latin typeface="Corbel" panose="020B0503020204020204" pitchFamily="34" charset="0"/>
              </a:rPr>
              <a:t>    </a:t>
            </a:r>
            <a:r>
              <a:rPr lang="de-DE" sz="3600" b="1" dirty="0">
                <a:solidFill>
                  <a:srgbClr val="820046"/>
                </a:solidFill>
                <a:latin typeface="Corbel" panose="020B0503020204020204" pitchFamily="34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749211688"/>
      </p:ext>
    </p:extLst>
  </p:cSld>
  <p:clrMapOvr>
    <a:masterClrMapping/>
  </p:clrMapOvr>
  <p:transition spd="slow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0" b="3120"/>
          <a:stretch/>
        </p:blipFill>
        <p:spPr>
          <a:xfrm>
            <a:off x="0" y="-571500"/>
            <a:ext cx="9144000" cy="6858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 rot="353971" flipH="1">
            <a:off x="2246978" y="2256832"/>
            <a:ext cx="5328731" cy="3214001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  <a:effectLst>
            <a:glow rad="228600">
              <a:srgbClr val="A0046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6526"/>
            <a:ext cx="6884473" cy="511256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059832" y="146526"/>
            <a:ext cx="4945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rgbClr val="820046"/>
                </a:solidFill>
                <a:latin typeface="Corbel" panose="020B0503020204020204" pitchFamily="34" charset="0"/>
              </a:rPr>
              <a:t>Werteleitbild T-E-A-M-S</a:t>
            </a:r>
          </a:p>
        </p:txBody>
      </p:sp>
    </p:spTree>
    <p:extLst>
      <p:ext uri="{BB962C8B-B14F-4D97-AF65-F5344CB8AC3E}">
        <p14:creationId xmlns:p14="http://schemas.microsoft.com/office/powerpoint/2010/main" val="378894727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1571625" y="119065"/>
            <a:ext cx="7115175" cy="434180"/>
          </a:xfrm>
        </p:spPr>
        <p:txBody>
          <a:bodyPr/>
          <a:lstStyle/>
          <a:p>
            <a:r>
              <a:rPr lang="de-DE" dirty="0"/>
              <a:t>möglicher Stundenplan einer 5. Klasse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903542"/>
              </p:ext>
            </p:extLst>
          </p:nvPr>
        </p:nvGraphicFramePr>
        <p:xfrm>
          <a:off x="428626" y="769267"/>
          <a:ext cx="8229603" cy="488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2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99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9358">
                <a:tc>
                  <a:txBody>
                    <a:bodyPr/>
                    <a:lstStyle/>
                    <a:p>
                      <a:pPr algn="ctr" fontAlgn="b"/>
                      <a:endParaRPr lang="de-DE" sz="2000" b="1" i="0" u="none" strike="noStrike" dirty="0">
                        <a:solidFill>
                          <a:schemeClr val="bg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Mo</a:t>
                      </a:r>
                      <a:endParaRPr lang="de-DE" sz="2000" b="1" i="0" u="none" strike="noStrike" dirty="0">
                        <a:solidFill>
                          <a:schemeClr val="bg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Di</a:t>
                      </a:r>
                      <a:endParaRPr lang="de-DE" sz="2000" b="1" i="0" u="none" strike="noStrike" dirty="0">
                        <a:solidFill>
                          <a:schemeClr val="bg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Mi</a:t>
                      </a:r>
                      <a:endParaRPr lang="de-DE" sz="2000" b="1" i="0" u="none" strike="noStrike" dirty="0">
                        <a:solidFill>
                          <a:schemeClr val="bg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Do</a:t>
                      </a:r>
                      <a:endParaRPr lang="de-DE" sz="2000" b="1" i="0" u="none" strike="noStrike" dirty="0">
                        <a:solidFill>
                          <a:schemeClr val="bg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2000" b="1" i="0" u="none" strike="noStrike" dirty="0">
                        <a:solidFill>
                          <a:schemeClr val="bg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Fr</a:t>
                      </a:r>
                      <a:endParaRPr lang="de-DE" sz="2000" b="1" i="0" u="none" strike="noStrike" dirty="0">
                        <a:solidFill>
                          <a:schemeClr val="bg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4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1</a:t>
                      </a:r>
                      <a:endParaRPr lang="de-DE" sz="2000" b="1" i="0" u="none" strike="noStrike" dirty="0">
                        <a:solidFill>
                          <a:srgbClr val="820046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Mathematik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NuT (Biologie)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Englisch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Geographie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u="none" strike="noStrike" kern="1200" dirty="0"/>
                        <a:t>Deutsch</a:t>
                      </a:r>
                      <a:endParaRPr lang="de-DE" sz="2000" b="0" i="0" u="none" strike="noStrike" kern="1200" dirty="0">
                        <a:solidFill>
                          <a:schemeClr val="tx1"/>
                        </a:solidFill>
                        <a:latin typeface="Corbel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313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2</a:t>
                      </a:r>
                      <a:endParaRPr lang="de-DE" sz="2000" b="1" i="0" u="none" strike="noStrike" dirty="0">
                        <a:solidFill>
                          <a:srgbClr val="820046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Mathematik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u="none" strike="noStrike" dirty="0"/>
                        <a:t>NuT (Biologie)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2000" u="none" strike="noStrike" kern="1200" dirty="0"/>
                        <a:t>Englisch</a:t>
                      </a:r>
                      <a:endParaRPr lang="de-DE" sz="2000" b="0" i="0" u="none" strike="noStrike" kern="1200" dirty="0">
                        <a:solidFill>
                          <a:schemeClr val="tx1"/>
                        </a:solidFill>
                        <a:latin typeface="Corbel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2000" u="none" strike="noStrike" kern="1200" dirty="0"/>
                        <a:t>Geographie</a:t>
                      </a:r>
                      <a:endParaRPr lang="de-DE" sz="2000" b="0" i="0" u="none" strike="noStrike" kern="1200" dirty="0">
                        <a:solidFill>
                          <a:schemeClr val="tx1"/>
                        </a:solidFill>
                        <a:latin typeface="Corbel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u="none" strike="noStrike" kern="1200" dirty="0"/>
                        <a:t>D-</a:t>
                      </a:r>
                      <a:r>
                        <a:rPr lang="de-DE" sz="2000" u="none" strike="noStrike" kern="1200" dirty="0" err="1"/>
                        <a:t>Intens</a:t>
                      </a:r>
                      <a:r>
                        <a:rPr lang="de-DE" sz="2000" u="none" strike="noStrike" kern="1200" dirty="0"/>
                        <a:t>. </a:t>
                      </a:r>
                      <a:endParaRPr lang="de-DE" sz="2000" b="0" i="0" u="none" strike="noStrike" kern="1200" dirty="0">
                        <a:solidFill>
                          <a:schemeClr val="tx1"/>
                        </a:solidFill>
                        <a:latin typeface="Corbel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4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3</a:t>
                      </a:r>
                      <a:endParaRPr lang="de-DE" sz="2000" b="1" i="0" u="none" strike="noStrike" dirty="0">
                        <a:solidFill>
                          <a:srgbClr val="820046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chemeClr val="tx1"/>
                          </a:solidFill>
                          <a:latin typeface="Corbel" pitchFamily="34" charset="0"/>
                        </a:rPr>
                        <a:t>Kunst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Deutsch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2000" u="none" strike="noStrike" kern="1200" dirty="0"/>
                        <a:t>Religion/</a:t>
                      </a:r>
                      <a:r>
                        <a:rPr lang="de-DE" sz="2000" u="none" strike="noStrike" kern="1200" dirty="0" err="1"/>
                        <a:t>Eth</a:t>
                      </a:r>
                      <a:r>
                        <a:rPr lang="de-DE" sz="2000" u="none" strike="noStrike" kern="1200" dirty="0"/>
                        <a:t>.</a:t>
                      </a:r>
                      <a:endParaRPr lang="de-DE" sz="2000" b="0" i="0" u="none" strike="noStrike" kern="1200" dirty="0">
                        <a:solidFill>
                          <a:schemeClr val="tx1"/>
                        </a:solidFill>
                        <a:latin typeface="Corbel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2000" u="none" strike="noStrike" kern="1200" dirty="0"/>
                        <a:t>Deutsch</a:t>
                      </a:r>
                      <a:endParaRPr lang="de-DE" sz="2000" b="0" i="0" u="none" strike="noStrike" kern="1200" dirty="0">
                        <a:solidFill>
                          <a:schemeClr val="tx1"/>
                        </a:solidFill>
                        <a:latin typeface="Corbel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u="none" strike="noStrike" kern="1200" dirty="0"/>
                        <a:t>Englisch</a:t>
                      </a:r>
                      <a:endParaRPr lang="de-DE" sz="2000" b="0" i="0" u="none" strike="noStrike" kern="1200" dirty="0">
                        <a:solidFill>
                          <a:schemeClr val="tx1"/>
                        </a:solidFill>
                        <a:latin typeface="Corbel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4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4</a:t>
                      </a:r>
                      <a:endParaRPr lang="de-DE" sz="2000" b="1" i="0" u="none" strike="noStrike" dirty="0">
                        <a:solidFill>
                          <a:srgbClr val="820046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u="none" strike="noStrike" dirty="0">
                          <a:solidFill>
                            <a:schemeClr val="tx1"/>
                          </a:solidFill>
                          <a:latin typeface="Corbel" pitchFamily="34" charset="0"/>
                        </a:rPr>
                        <a:t>Kunst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Deutsch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Religion/</a:t>
                      </a:r>
                      <a:r>
                        <a:rPr lang="de-DE" sz="2000" u="none" strike="noStrike" dirty="0" err="1"/>
                        <a:t>Eth</a:t>
                      </a:r>
                      <a:r>
                        <a:rPr lang="de-DE" sz="2000" u="none" strike="noStrike" dirty="0"/>
                        <a:t>.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Deutsch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u="none" strike="noStrike" kern="1200" dirty="0" err="1"/>
                        <a:t>NuT</a:t>
                      </a:r>
                      <a:r>
                        <a:rPr lang="de-DE" sz="2000" u="none" strike="noStrike" kern="1200" dirty="0"/>
                        <a:t>/</a:t>
                      </a:r>
                      <a:r>
                        <a:rPr lang="de-DE" sz="2000" u="none" strike="noStrike" kern="1200" dirty="0" err="1"/>
                        <a:t>NuT</a:t>
                      </a:r>
                      <a:r>
                        <a:rPr lang="de-DE" sz="2000" u="none" strike="noStrike" kern="1200" dirty="0"/>
                        <a:t> (</a:t>
                      </a:r>
                      <a:r>
                        <a:rPr lang="de-DE" sz="2000" u="none" strike="noStrike" kern="1200" dirty="0" err="1"/>
                        <a:t>Exp</a:t>
                      </a:r>
                      <a:r>
                        <a:rPr lang="de-DE" sz="2000" u="none" strike="noStrike" kern="1200" dirty="0"/>
                        <a:t>.)</a:t>
                      </a:r>
                      <a:endParaRPr lang="de-DE" sz="2000" b="0" i="0" u="none" strike="noStrike" kern="1200" dirty="0">
                        <a:solidFill>
                          <a:schemeClr val="tx1"/>
                        </a:solidFill>
                        <a:latin typeface="Corbel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4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5</a:t>
                      </a:r>
                      <a:endParaRPr lang="de-DE" sz="2000" b="1" i="0" u="none" strike="noStrike" dirty="0">
                        <a:solidFill>
                          <a:srgbClr val="820046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Englisch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Sport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Mathematik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Musik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u="none" strike="noStrike" kern="1200" dirty="0"/>
                        <a:t>Sport</a:t>
                      </a:r>
                      <a:endParaRPr lang="de-DE" sz="2000" b="0" i="0" u="none" strike="noStrike" kern="1200" dirty="0">
                        <a:solidFill>
                          <a:schemeClr val="tx1"/>
                        </a:solidFill>
                        <a:latin typeface="Corbel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4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6</a:t>
                      </a:r>
                      <a:endParaRPr lang="de-DE" sz="2000" b="1" i="0" u="none" strike="noStrike" dirty="0">
                        <a:solidFill>
                          <a:srgbClr val="820046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Englisch</a:t>
                      </a:r>
                      <a:endParaRPr lang="de-DE" sz="18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E-</a:t>
                      </a:r>
                      <a:r>
                        <a:rPr lang="de-DE" sz="2000" u="none" strike="noStrike" dirty="0" err="1"/>
                        <a:t>Intens</a:t>
                      </a:r>
                      <a:r>
                        <a:rPr lang="de-DE" sz="2000" u="none" strike="noStrike" dirty="0"/>
                        <a:t>.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Mathematik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Musik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u="none" strike="noStrike" kern="1200" dirty="0"/>
                        <a:t>Sport</a:t>
                      </a:r>
                      <a:endParaRPr lang="de-DE" sz="2000" b="0" i="0" u="none" strike="noStrike" kern="1200" dirty="0">
                        <a:solidFill>
                          <a:schemeClr val="tx1"/>
                        </a:solidFill>
                        <a:latin typeface="Corbel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4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7</a:t>
                      </a:r>
                      <a:endParaRPr lang="de-DE" sz="2000" b="1" i="0" u="none" strike="noStrike" dirty="0">
                        <a:solidFill>
                          <a:srgbClr val="820046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Unterrichtsschluss: 13.05 Uhr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856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8</a:t>
                      </a:r>
                      <a:endParaRPr lang="de-DE" sz="2000" b="1" i="0" u="none" strike="noStrike" dirty="0">
                        <a:solidFill>
                          <a:srgbClr val="820046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 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94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9</a:t>
                      </a:r>
                      <a:endParaRPr lang="de-DE" sz="2000" b="1" i="0" u="none" strike="noStrike" dirty="0">
                        <a:solidFill>
                          <a:srgbClr val="820046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2000" u="none" strike="noStrike" dirty="0"/>
                        <a:t> </a:t>
                      </a:r>
                      <a:endParaRPr lang="de-DE" sz="2000" b="0" i="0" u="none" strike="noStrike" dirty="0">
                        <a:solidFill>
                          <a:schemeClr val="tx1"/>
                        </a:solidFill>
                        <a:latin typeface="Corbel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30F893-6E38-418C-8098-006CF48F6705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973EC-AC73-4221-AE3F-D5B1BE2C4F62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691680" y="114538"/>
            <a:ext cx="6562726" cy="5762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de-DE" sz="32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  <a:t>Muster-Doppelstunde am SGD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512836"/>
              </p:ext>
            </p:extLst>
          </p:nvPr>
        </p:nvGraphicFramePr>
        <p:xfrm>
          <a:off x="517744" y="913285"/>
          <a:ext cx="8147248" cy="46879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8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8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795"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Zeit (ca.)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Corbel" panose="020B0503020204020204" pitchFamily="34" charset="0"/>
                        </a:rPr>
                        <a:t>Was?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Corbel" panose="020B0503020204020204" pitchFamily="34" charset="0"/>
                        </a:rPr>
                        <a:t>Wie?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Corbel" panose="020B0503020204020204" pitchFamily="34" charset="0"/>
                        </a:rPr>
                        <a:t>Wo?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8866">
                <a:tc>
                  <a:txBody>
                    <a:bodyPr/>
                    <a:lstStyle/>
                    <a:p>
                      <a:endParaRPr lang="de-DE" sz="2400" dirty="0">
                        <a:latin typeface="Corbel" panose="020B0503020204020204" pitchFamily="34" charset="0"/>
                      </a:endParaRPr>
                    </a:p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15</a:t>
                      </a:r>
                      <a:r>
                        <a:rPr lang="de-DE" sz="2400" baseline="0" dirty="0">
                          <a:latin typeface="Corbel" panose="020B0503020204020204" pitchFamily="34" charset="0"/>
                        </a:rPr>
                        <a:t> Min.</a:t>
                      </a:r>
                      <a:endParaRPr lang="de-DE" sz="2400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HA-Besprechung</a:t>
                      </a:r>
                    </a:p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Einführung ins</a:t>
                      </a:r>
                      <a:r>
                        <a:rPr lang="de-DE" sz="2400" baseline="0" dirty="0">
                          <a:latin typeface="Corbel" panose="020B0503020204020204" pitchFamily="34" charset="0"/>
                        </a:rPr>
                        <a:t> Thema</a:t>
                      </a:r>
                      <a:endParaRPr lang="de-DE" sz="2400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Lehrervortrag, Motivierung, Auftrag klären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Klassenzimmer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830"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20 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Lösungsideen</a:t>
                      </a:r>
                    </a:p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entwickeln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Einzel-</a:t>
                      </a:r>
                      <a:r>
                        <a:rPr lang="de-DE" sz="2400" baseline="0" dirty="0">
                          <a:latin typeface="Corbel" panose="020B0503020204020204" pitchFamily="34" charset="0"/>
                        </a:rPr>
                        <a:t> oder Partnerarbeit</a:t>
                      </a:r>
                      <a:endParaRPr lang="de-DE" sz="2400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Klassenzimmer</a:t>
                      </a:r>
                      <a:r>
                        <a:rPr lang="de-DE" sz="2400" baseline="0" dirty="0">
                          <a:latin typeface="Corbel" panose="020B0503020204020204" pitchFamily="34" charset="0"/>
                        </a:rPr>
                        <a:t> und Campus</a:t>
                      </a:r>
                      <a:endParaRPr lang="de-DE" sz="2400" dirty="0">
                        <a:latin typeface="Corbel" panose="020B05030202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830"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15 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Zwischen-sicherung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Schülervortrag,</a:t>
                      </a:r>
                    </a:p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L. ergänzt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Klassenzimmer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830"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20 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Übungsphase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Kleingruppen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Klassenzimmer und Campus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795"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20 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Sicherung /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Lehrervortrag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Corbel" panose="020B0503020204020204" pitchFamily="34" charset="0"/>
                        </a:rPr>
                        <a:t>Klassenzimmer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60986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973EC-AC73-4221-AE3F-D5B1BE2C4F62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187624" y="121196"/>
            <a:ext cx="7632848" cy="5762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de-DE" sz="3200" b="1" dirty="0">
                <a:solidFill>
                  <a:srgbClr val="820046"/>
                </a:solidFill>
                <a:latin typeface="Corbel" pitchFamily="34" charset="0"/>
                <a:ea typeface="+mj-ea"/>
                <a:cs typeface="+mj-cs"/>
              </a:rPr>
              <a:t>Und was haben die Schülerinnen davon?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1560" y="985292"/>
            <a:ext cx="8147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orbel" pitchFamily="34" charset="0"/>
              </a:rPr>
              <a:t>Marcus Schmitt: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Abteilungsleiter beim Energie- und Elektrotechnik-Konzern </a:t>
            </a:r>
            <a:r>
              <a:rPr lang="de-DE" sz="2400" dirty="0" err="1">
                <a:latin typeface="Corbel" pitchFamily="34" charset="0"/>
              </a:rPr>
              <a:t>Actemium</a:t>
            </a:r>
            <a:r>
              <a:rPr lang="de-DE" sz="2400" dirty="0">
                <a:latin typeface="Corbel" pitchFamily="34" charset="0"/>
              </a:rPr>
              <a:t> Nürnberg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Erfinder „</a:t>
            </a:r>
            <a:r>
              <a:rPr lang="de-DE" sz="2400" dirty="0" err="1">
                <a:latin typeface="Corbel" pitchFamily="34" charset="0"/>
              </a:rPr>
              <a:t>mathemagazin</a:t>
            </a:r>
            <a:r>
              <a:rPr lang="de-DE" sz="2400" dirty="0">
                <a:latin typeface="Corbel" pitchFamily="34" charset="0"/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Start-up im Bereich Ingenieurwesen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0515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6B165-CB50-218A-9D6A-9B95C41A58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31D6F9-4404-1700-CFE9-1CBD273507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5D75686-4C36-EB2A-819A-A6AF236EB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5768" y="0"/>
            <a:ext cx="914031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84014"/>
      </p:ext>
    </p:extLst>
  </p:cSld>
  <p:clrMapOvr>
    <a:masterClrMapping/>
  </p:clrMapOvr>
  <p:transition spd="slow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EAC56-92C2-9AC7-02BF-417BD9464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A6605EA-BF4A-C0B6-CABF-AF83FA5EDD17}"/>
              </a:ext>
            </a:extLst>
          </p:cNvPr>
          <p:cNvSpPr txBox="1"/>
          <p:nvPr/>
        </p:nvSpPr>
        <p:spPr>
          <a:xfrm>
            <a:off x="899592" y="860801"/>
            <a:ext cx="6155473" cy="3682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rbel" panose="020B0503020204020204" pitchFamily="34" charset="0"/>
              </a:rPr>
              <a:t>Einleitung</a:t>
            </a:r>
          </a:p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rbel" panose="020B0503020204020204" pitchFamily="34" charset="0"/>
              </a:rPr>
              <a:t>Veraltetes Bildungskonzept</a:t>
            </a:r>
          </a:p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rbel" panose="020B0503020204020204" pitchFamily="34" charset="0"/>
              </a:rPr>
              <a:t>Modernes Bildungskonzept</a:t>
            </a:r>
          </a:p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rbel" panose="020B0503020204020204" pitchFamily="34" charset="0"/>
              </a:rPr>
              <a:t>Vorstellung </a:t>
            </a:r>
            <a:r>
              <a:rPr lang="de-DE" sz="2400" dirty="0" err="1">
                <a:latin typeface="Corbel" panose="020B0503020204020204" pitchFamily="34" charset="0"/>
              </a:rPr>
              <a:t>mathemagazin</a:t>
            </a:r>
            <a:endParaRPr lang="de-DE" sz="2400" dirty="0">
              <a:latin typeface="Corbel" panose="020B0503020204020204" pitchFamily="34" charset="0"/>
            </a:endParaRPr>
          </a:p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rbel" panose="020B0503020204020204" pitchFamily="34" charset="0"/>
              </a:rPr>
              <a:t>Ausblick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08F4057-EDA8-55A4-AD5F-3376036FE7C7}"/>
              </a:ext>
            </a:extLst>
          </p:cNvPr>
          <p:cNvSpPr txBox="1"/>
          <p:nvPr/>
        </p:nvSpPr>
        <p:spPr>
          <a:xfrm>
            <a:off x="2987824" y="121196"/>
            <a:ext cx="2978332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3300" dirty="0">
                <a:solidFill>
                  <a:srgbClr val="820046"/>
                </a:solidFill>
                <a:latin typeface="Corbel" panose="020B0503020204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675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CDA5A14-07C6-E62B-EDB1-AB297A2B35C6}"/>
              </a:ext>
            </a:extLst>
          </p:cNvPr>
          <p:cNvSpPr/>
          <p:nvPr/>
        </p:nvSpPr>
        <p:spPr>
          <a:xfrm>
            <a:off x="-774290" y="-687644"/>
            <a:ext cx="11061290" cy="7101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Mobiliar, Kleidung, Im Haus, Person enthält.&#10;&#10;Automatisch generierte Beschreibung">
            <a:extLst>
              <a:ext uri="{FF2B5EF4-FFF2-40B4-BE49-F238E27FC236}">
                <a16:creationId xmlns:a16="http://schemas.microsoft.com/office/drawing/2014/main" id="{C4388FB1-5F03-15A2-0A30-6543938F2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382" b="23378"/>
          <a:stretch/>
        </p:blipFill>
        <p:spPr>
          <a:xfrm>
            <a:off x="15" y="28671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Musikunterricht mit praktischem Profil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75856" y="2569468"/>
            <a:ext cx="218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200" b="1" dirty="0">
                <a:solidFill>
                  <a:srgbClr val="820046"/>
                </a:solidFill>
                <a:latin typeface="Corbel" pitchFamily="34" charset="0"/>
              </a:rPr>
              <a:t>Streicher- und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200" b="1" dirty="0">
                <a:solidFill>
                  <a:srgbClr val="820046"/>
                </a:solidFill>
                <a:latin typeface="Corbel" pitchFamily="34" charset="0"/>
              </a:rPr>
              <a:t>Chorklasse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9552" y="924703"/>
            <a:ext cx="814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400" dirty="0">
                <a:solidFill>
                  <a:prstClr val="black"/>
                </a:solidFill>
                <a:latin typeface="Corbel" pitchFamily="34" charset="0"/>
              </a:rPr>
              <a:t> In zwei von vier Klassen: Chor- oder Streicherklasse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>
                <a:solidFill>
                  <a:prstClr val="black"/>
                </a:solidFill>
                <a:latin typeface="Corbel" pitchFamily="34" charset="0"/>
              </a:rPr>
              <a:t> Wer das will: Bei der Einschreibung angeben!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7"/>
          <a:stretch/>
        </p:blipFill>
        <p:spPr>
          <a:xfrm rot="263760">
            <a:off x="5878991" y="2372386"/>
            <a:ext cx="2248731" cy="224827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0" t="788" r="4839" b="-788"/>
          <a:stretch/>
        </p:blipFill>
        <p:spPr>
          <a:xfrm rot="21141071">
            <a:off x="1039103" y="2471194"/>
            <a:ext cx="1918047" cy="222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6771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4A84F-49B1-E80E-FA27-E2A8ADB75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D3FE1CC-CBA5-E94F-C556-014933014695}"/>
              </a:ext>
            </a:extLst>
          </p:cNvPr>
          <p:cNvSpPr/>
          <p:nvPr/>
        </p:nvSpPr>
        <p:spPr>
          <a:xfrm>
            <a:off x="-774290" y="-687644"/>
            <a:ext cx="11061290" cy="7101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Mobiliar, Kleidung, Im Haus, Person enthält.&#10;&#10;Automatisch generierte Beschreibung">
            <a:extLst>
              <a:ext uri="{FF2B5EF4-FFF2-40B4-BE49-F238E27FC236}">
                <a16:creationId xmlns:a16="http://schemas.microsoft.com/office/drawing/2014/main" id="{52C75F3E-211C-EF96-B5B5-1EADFECA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17" r="1395"/>
          <a:stretch/>
        </p:blipFill>
        <p:spPr>
          <a:xfrm>
            <a:off x="15" y="285757"/>
            <a:ext cx="4571985" cy="5143493"/>
          </a:xfrm>
          <a:prstGeom prst="rect">
            <a:avLst/>
          </a:prstGeom>
        </p:spPr>
      </p:pic>
      <p:pic>
        <p:nvPicPr>
          <p:cNvPr id="5" name="Grafik 4" descr="Ein Bild, das Person, Im Haus, Kleidung, computer enthält.&#10;&#10;Automatisch generierte Beschreibung">
            <a:extLst>
              <a:ext uri="{FF2B5EF4-FFF2-40B4-BE49-F238E27FC236}">
                <a16:creationId xmlns:a16="http://schemas.microsoft.com/office/drawing/2014/main" id="{C374C890-8D80-A722-FD73-AA471A8C0F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" b="24905"/>
          <a:stretch/>
        </p:blipFill>
        <p:spPr>
          <a:xfrm>
            <a:off x="4572000" y="285757"/>
            <a:ext cx="4572000" cy="514349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3C7725C-904C-2144-90DF-9BD4223CBB62}"/>
              </a:ext>
            </a:extLst>
          </p:cNvPr>
          <p:cNvSpPr/>
          <p:nvPr/>
        </p:nvSpPr>
        <p:spPr>
          <a:xfrm>
            <a:off x="-974559" y="-905376"/>
            <a:ext cx="10735778" cy="7523346"/>
          </a:xfrm>
          <a:prstGeom prst="rect">
            <a:avLst/>
          </a:prstGeom>
          <a:solidFill>
            <a:schemeClr val="bg2">
              <a:lumMod val="10000"/>
              <a:alpha val="7135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6685D22-065D-06CB-CFD7-44AD9165525F}"/>
              </a:ext>
            </a:extLst>
          </p:cNvPr>
          <p:cNvSpPr txBox="1"/>
          <p:nvPr/>
        </p:nvSpPr>
        <p:spPr>
          <a:xfrm>
            <a:off x="4785227" y="668392"/>
            <a:ext cx="338716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950" dirty="0">
                <a:solidFill>
                  <a:schemeClr val="bg1"/>
                </a:solidFill>
              </a:rPr>
              <a:t>Teamarbeit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FAD440-15D4-4527-15C9-1E437FA8E00E}"/>
              </a:ext>
            </a:extLst>
          </p:cNvPr>
          <p:cNvSpPr txBox="1"/>
          <p:nvPr/>
        </p:nvSpPr>
        <p:spPr>
          <a:xfrm>
            <a:off x="10372725" y="-4843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0E3E7EA-618D-435F-21DF-685D312FC8E8}"/>
              </a:ext>
            </a:extLst>
          </p:cNvPr>
          <p:cNvSpPr txBox="1"/>
          <p:nvPr/>
        </p:nvSpPr>
        <p:spPr>
          <a:xfrm>
            <a:off x="4935770" y="2721758"/>
            <a:ext cx="3528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solidFill>
                  <a:schemeClr val="bg1"/>
                </a:solidFill>
              </a:rPr>
              <a:t>Kreativität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5FBCA9D-B522-9BB7-83ED-7696B7FA2E98}"/>
              </a:ext>
            </a:extLst>
          </p:cNvPr>
          <p:cNvSpPr txBox="1"/>
          <p:nvPr/>
        </p:nvSpPr>
        <p:spPr>
          <a:xfrm>
            <a:off x="6081479" y="1588341"/>
            <a:ext cx="29212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dirty="0">
                <a:solidFill>
                  <a:schemeClr val="bg1"/>
                </a:solidFill>
              </a:rPr>
              <a:t>Kommunikation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9EF6D4A-0277-3213-9A64-55FAB13291A2}"/>
              </a:ext>
            </a:extLst>
          </p:cNvPr>
          <p:cNvSpPr txBox="1"/>
          <p:nvPr/>
        </p:nvSpPr>
        <p:spPr>
          <a:xfrm>
            <a:off x="4935770" y="3729919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dirty="0">
                <a:solidFill>
                  <a:schemeClr val="bg1"/>
                </a:solidFill>
              </a:rPr>
              <a:t>Lösungsorientiert</a:t>
            </a:r>
            <a:endParaRPr lang="de-DE" sz="3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700C8BE-D17E-0478-011A-249AA2A04C90}"/>
              </a:ext>
            </a:extLst>
          </p:cNvPr>
          <p:cNvSpPr txBox="1"/>
          <p:nvPr/>
        </p:nvSpPr>
        <p:spPr>
          <a:xfrm>
            <a:off x="4847335" y="4412637"/>
            <a:ext cx="35280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50" dirty="0">
                <a:solidFill>
                  <a:schemeClr val="bg1"/>
                </a:solidFill>
              </a:rPr>
              <a:t>Eigeninitiative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27847AE-465E-2FD7-6A5D-05382EDAEC8E}"/>
              </a:ext>
            </a:extLst>
          </p:cNvPr>
          <p:cNvSpPr txBox="1"/>
          <p:nvPr/>
        </p:nvSpPr>
        <p:spPr>
          <a:xfrm>
            <a:off x="4588004" y="2044201"/>
            <a:ext cx="3242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solidFill>
                  <a:schemeClr val="bg1"/>
                </a:solidFill>
              </a:rPr>
              <a:t>Eigenorganisation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B110090-B43A-7944-1E15-3F7AB3821D1E}"/>
              </a:ext>
            </a:extLst>
          </p:cNvPr>
          <p:cNvSpPr txBox="1"/>
          <p:nvPr/>
        </p:nvSpPr>
        <p:spPr>
          <a:xfrm>
            <a:off x="1880527" y="668392"/>
            <a:ext cx="810962" cy="485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975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BE5ADA94-6421-A02B-91A2-BE7676E33CFD}"/>
              </a:ext>
            </a:extLst>
          </p:cNvPr>
          <p:cNvCxnSpPr/>
          <p:nvPr/>
        </p:nvCxnSpPr>
        <p:spPr>
          <a:xfrm>
            <a:off x="4572000" y="-1989099"/>
            <a:ext cx="0" cy="9601200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956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/>
      <p:bldP spid="15" grpId="0"/>
      <p:bldP spid="16" grpId="0"/>
      <p:bldP spid="17" grpId="0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B13655-B76C-429D-0F18-A8DA04004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750"/>
            <a:ext cx="9132437" cy="5248748"/>
          </a:xfrm>
          <a:prstGeom prst="rect">
            <a:avLst/>
          </a:prstGeom>
        </p:spPr>
      </p:pic>
      <p:pic>
        <p:nvPicPr>
          <p:cNvPr id="2" name="Video Website.mov">
            <a:hlinkClick r:id="" action="ppaction://media"/>
            <a:extLst>
              <a:ext uri="{FF2B5EF4-FFF2-40B4-BE49-F238E27FC236}">
                <a16:creationId xmlns:a16="http://schemas.microsoft.com/office/drawing/2014/main" id="{45F541E3-D27A-8521-C3A8-2D5301522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9188"/>
            <a:ext cx="9144000" cy="53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8D59D-CA28-52BE-A4F8-FFE33429D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Leere schwarze Tafel mit Kreide">
            <a:extLst>
              <a:ext uri="{FF2B5EF4-FFF2-40B4-BE49-F238E27FC236}">
                <a16:creationId xmlns:a16="http://schemas.microsoft.com/office/drawing/2014/main" id="{5B2DBE59-3110-D6C9-0496-323768224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03355"/>
            <a:ext cx="9348908" cy="6232605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E5F3DAD-EB3B-2DBF-4868-96B9006542F9}"/>
              </a:ext>
            </a:extLst>
          </p:cNvPr>
          <p:cNvGrpSpPr/>
          <p:nvPr/>
        </p:nvGrpSpPr>
        <p:grpSpPr>
          <a:xfrm>
            <a:off x="566441" y="585142"/>
            <a:ext cx="5367359" cy="3419629"/>
            <a:chOff x="1068767" y="346937"/>
            <a:chExt cx="7156478" cy="4559505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A17F61B8-639B-77F5-A2BC-6EE83BA4DAF7}"/>
                </a:ext>
              </a:extLst>
            </p:cNvPr>
            <p:cNvSpPr txBox="1"/>
            <p:nvPr/>
          </p:nvSpPr>
          <p:spPr>
            <a:xfrm>
              <a:off x="1243798" y="346937"/>
              <a:ext cx="668535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6000" dirty="0">
                  <a:solidFill>
                    <a:schemeClr val="bg1"/>
                  </a:solidFill>
                  <a:latin typeface="Chalkduster" panose="03050602040202020205" pitchFamily="66" charset="77"/>
                </a:rPr>
                <a:t>Innovation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29F6BF8-B37B-D2D9-520B-DFAB2FC65A11}"/>
                </a:ext>
              </a:extLst>
            </p:cNvPr>
            <p:cNvSpPr txBox="1"/>
            <p:nvPr/>
          </p:nvSpPr>
          <p:spPr>
            <a:xfrm>
              <a:off x="1243798" y="1507480"/>
              <a:ext cx="668535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6000" dirty="0">
                  <a:solidFill>
                    <a:schemeClr val="bg1"/>
                  </a:solidFill>
                  <a:latin typeface="Chalkduster" panose="03050602040202020205" pitchFamily="66" charset="77"/>
                </a:rPr>
                <a:t>Bildung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93A0A1B-7E76-2D00-1415-B912D4334F0D}"/>
                </a:ext>
              </a:extLst>
            </p:cNvPr>
            <p:cNvSpPr txBox="1"/>
            <p:nvPr/>
          </p:nvSpPr>
          <p:spPr>
            <a:xfrm>
              <a:off x="1313024" y="1507478"/>
              <a:ext cx="89221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6000" dirty="0">
                  <a:solidFill>
                    <a:schemeClr val="bg1"/>
                  </a:solidFill>
                  <a:latin typeface="Chalkduster" panose="03050602040202020205" pitchFamily="66" charset="77"/>
                </a:rPr>
                <a:t>+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121683F-35A5-1F45-216B-9BA9FF50F8AF}"/>
                </a:ext>
              </a:extLst>
            </p:cNvPr>
            <p:cNvSpPr txBox="1"/>
            <p:nvPr/>
          </p:nvSpPr>
          <p:spPr>
            <a:xfrm>
              <a:off x="1068767" y="2110806"/>
              <a:ext cx="715647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6000" dirty="0">
                  <a:solidFill>
                    <a:schemeClr val="bg1"/>
                  </a:solidFill>
                  <a:latin typeface="Chalkduster" panose="03050602040202020205" pitchFamily="66" charset="77"/>
                </a:rPr>
                <a:t>__________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6716603-FC80-444E-EA61-C5454BAB90B1}"/>
                </a:ext>
              </a:extLst>
            </p:cNvPr>
            <p:cNvSpPr txBox="1"/>
            <p:nvPr/>
          </p:nvSpPr>
          <p:spPr>
            <a:xfrm>
              <a:off x="1243798" y="3552224"/>
              <a:ext cx="668535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6000" dirty="0">
                  <a:solidFill>
                    <a:schemeClr val="bg1"/>
                  </a:solidFill>
                  <a:latin typeface="Chalkduster" panose="03050602040202020205" pitchFamily="66" charset="77"/>
                </a:rPr>
                <a:t>Erfolg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2FDB10E-3722-4404-5AF8-292B80FC6C55}"/>
                </a:ext>
              </a:extLst>
            </p:cNvPr>
            <p:cNvSpPr txBox="1"/>
            <p:nvPr/>
          </p:nvSpPr>
          <p:spPr>
            <a:xfrm>
              <a:off x="1313023" y="3552225"/>
              <a:ext cx="89221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6000" dirty="0">
                  <a:solidFill>
                    <a:schemeClr val="bg1"/>
                  </a:solidFill>
                  <a:latin typeface="Chalkduster" panose="03050602040202020205" pitchFamily="66" charset="77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35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6994F1C-9988-1CE5-66C3-964AB3FC36DE}"/>
              </a:ext>
            </a:extLst>
          </p:cNvPr>
          <p:cNvSpPr txBox="1"/>
          <p:nvPr/>
        </p:nvSpPr>
        <p:spPr>
          <a:xfrm>
            <a:off x="1691680" y="193204"/>
            <a:ext cx="6849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820046"/>
                </a:solidFill>
                <a:latin typeface="Corbel" panose="020B0503020204020204" pitchFamily="34" charset="0"/>
              </a:rPr>
              <a:t>Arbeit mit Medien am SGD - Digitalisierung</a:t>
            </a:r>
          </a:p>
        </p:txBody>
      </p:sp>
      <p:pic>
        <p:nvPicPr>
          <p:cNvPr id="8" name="Grafik 7" descr="Oben mit einfarbiger Füllung">
            <a:extLst>
              <a:ext uri="{FF2B5EF4-FFF2-40B4-BE49-F238E27FC236}">
                <a16:creationId xmlns:a16="http://schemas.microsoft.com/office/drawing/2014/main" id="{6F79706B-5A9D-A891-2804-24264FC74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8024" y="2010640"/>
            <a:ext cx="3192780" cy="341596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5806A09-D76E-4488-96EE-604DF028192F}"/>
              </a:ext>
            </a:extLst>
          </p:cNvPr>
          <p:cNvSpPr/>
          <p:nvPr/>
        </p:nvSpPr>
        <p:spPr>
          <a:xfrm>
            <a:off x="539552" y="3353254"/>
            <a:ext cx="2979288" cy="1663566"/>
          </a:xfrm>
          <a:prstGeom prst="rect">
            <a:avLst/>
          </a:prstGeom>
          <a:solidFill>
            <a:srgbClr val="FFD5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</a:pPr>
            <a:r>
              <a:rPr lang="de-DE" sz="2400" b="1" kern="100" dirty="0">
                <a:solidFill>
                  <a:schemeClr val="tx1"/>
                </a:solidFill>
                <a:latin typeface="Corbel" panose="020B0503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bis 7. </a:t>
            </a:r>
            <a:r>
              <a:rPr lang="de-DE" sz="2400" b="1" kern="100" dirty="0" err="1">
                <a:solidFill>
                  <a:schemeClr val="tx1"/>
                </a:solidFill>
                <a:latin typeface="Corbel" panose="020B0503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Jgst</a:t>
            </a:r>
            <a:br>
              <a:rPr lang="de-DE" sz="2400" kern="100" dirty="0">
                <a:solidFill>
                  <a:schemeClr val="tx1"/>
                </a:solidFill>
                <a:latin typeface="Corbel" panose="020B0503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solidFill>
                  <a:schemeClr val="tx1"/>
                </a:solidFill>
                <a:latin typeface="Corbel" panose="020B0503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Arbeit mit den Geräten des SGD: iPads/Notebooks/PC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07E9F6F-01A1-45DC-83D7-50D97C5EC49C}"/>
              </a:ext>
            </a:extLst>
          </p:cNvPr>
          <p:cNvSpPr/>
          <p:nvPr/>
        </p:nvSpPr>
        <p:spPr>
          <a:xfrm>
            <a:off x="2642194" y="1634938"/>
            <a:ext cx="2979288" cy="1718316"/>
          </a:xfrm>
          <a:prstGeom prst="rect">
            <a:avLst/>
          </a:prstGeom>
          <a:solidFill>
            <a:srgbClr val="818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</a:pPr>
            <a:r>
              <a:rPr lang="de-DE" sz="2400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8. bis 10,5.  </a:t>
            </a:r>
            <a:r>
              <a:rPr lang="de-DE" sz="2400" b="1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Jgst</a:t>
            </a:r>
            <a:br>
              <a:rPr lang="de-DE" sz="24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zusätzlich BYOD möglich</a:t>
            </a:r>
            <a:br>
              <a:rPr lang="de-DE" sz="24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de-DE" sz="2400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Tabletzertifikat</a:t>
            </a:r>
            <a:r>
              <a:rPr lang="de-DE" sz="24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9D28B0A-D034-405A-A8FC-2CBC676F4DE5}"/>
              </a:ext>
            </a:extLst>
          </p:cNvPr>
          <p:cNvSpPr/>
          <p:nvPr/>
        </p:nvSpPr>
        <p:spPr>
          <a:xfrm>
            <a:off x="5621482" y="942931"/>
            <a:ext cx="2979288" cy="1554529"/>
          </a:xfrm>
          <a:prstGeom prst="rect">
            <a:avLst/>
          </a:prstGeom>
          <a:solidFill>
            <a:srgbClr val="2B89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latin typeface="Corbel" panose="020B0503020204020204" pitchFamily="34" charset="0"/>
              </a:rPr>
              <a:t>10,5. bis 13. </a:t>
            </a:r>
            <a:r>
              <a:rPr lang="de-DE" sz="2400" b="1" dirty="0" err="1">
                <a:latin typeface="Corbel" panose="020B0503020204020204" pitchFamily="34" charset="0"/>
              </a:rPr>
              <a:t>Jgst</a:t>
            </a:r>
            <a:br>
              <a:rPr lang="de-DE" sz="2400" dirty="0">
                <a:latin typeface="Corbel" panose="020B0503020204020204" pitchFamily="34" charset="0"/>
              </a:rPr>
            </a:br>
            <a:r>
              <a:rPr lang="de-DE" sz="2400" dirty="0">
                <a:latin typeface="Corbel" panose="020B0503020204020204" pitchFamily="34" charset="0"/>
              </a:rPr>
              <a:t>1:1-Ausstattung mit </a:t>
            </a:r>
            <a:r>
              <a:rPr lang="de-DE" sz="2400" dirty="0" err="1">
                <a:latin typeface="Corbel" panose="020B0503020204020204" pitchFamily="34" charset="0"/>
              </a:rPr>
              <a:t>DSdZ</a:t>
            </a:r>
            <a:r>
              <a:rPr lang="de-DE" sz="2400" dirty="0">
                <a:latin typeface="Corbel" panose="020B0503020204020204" pitchFamily="34" charset="0"/>
              </a:rPr>
              <a:t>-Förderung</a:t>
            </a:r>
          </a:p>
        </p:txBody>
      </p:sp>
    </p:spTree>
    <p:extLst>
      <p:ext uri="{BB962C8B-B14F-4D97-AF65-F5344CB8AC3E}">
        <p14:creationId xmlns:p14="http://schemas.microsoft.com/office/powerpoint/2010/main" val="270899932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2411760" y="246724"/>
            <a:ext cx="475252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30" indent="-514330" algn="ctr" defTabSz="914364" eaLnBrk="0" hangingPunct="0">
              <a:spcBef>
                <a:spcPct val="20000"/>
              </a:spcBef>
              <a:defRPr/>
            </a:pPr>
            <a:r>
              <a:rPr lang="de-DE" sz="2800" b="1" dirty="0">
                <a:solidFill>
                  <a:srgbClr val="820046"/>
                </a:solidFill>
                <a:latin typeface="Corbel" pitchFamily="34" charset="0"/>
              </a:rPr>
              <a:t>Erfahrungen der Eltern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79712" y="1638874"/>
            <a:ext cx="48898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>
                <a:solidFill>
                  <a:srgbClr val="820046"/>
                </a:solidFill>
                <a:latin typeface="Corbel" pitchFamily="34" charset="0"/>
              </a:rPr>
              <a:t>Stefanie Katzenberger </a:t>
            </a:r>
          </a:p>
          <a:p>
            <a:pPr algn="ctr"/>
            <a:r>
              <a:rPr lang="de-DE" sz="2800" b="1" dirty="0">
                <a:latin typeface="Corbel" pitchFamily="34" charset="0"/>
              </a:rPr>
              <a:t>Vorsitzende des Elternbeirats</a:t>
            </a:r>
          </a:p>
          <a:p>
            <a:pPr algn="ctr"/>
            <a:r>
              <a:rPr lang="de-DE" sz="2800" b="1" dirty="0">
                <a:solidFill>
                  <a:srgbClr val="820046"/>
                </a:solidFill>
                <a:latin typeface="Corbel" pitchFamily="34" charset="0"/>
              </a:rPr>
              <a:t>(Kinder in der 9 d, Q12)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2EEE4F2-D76A-4F28-811C-9DB918A2EA79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774929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C625A-F66F-45E9-9E21-D0FF769C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Unsere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A44D9B-D077-4EA6-BEC9-0CEEBB576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1276"/>
            <a:ext cx="8229600" cy="37716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latin typeface="Corbel" panose="020B0503020204020204" pitchFamily="34" charset="0"/>
              </a:rPr>
              <a:t>Interessenvertretung der Elternschaft, somit wichtiges Bindeglied zwischen Eltern und Schulleitung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latin typeface="Corbel" panose="020B0503020204020204" pitchFamily="34" charset="0"/>
              </a:rPr>
              <a:t>regelmäßiger Austausch über die Klassenelternsprechern (KES) mit den Eltern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latin typeface="Corbel" panose="020B0503020204020204" pitchFamily="34" charset="0"/>
              </a:rPr>
              <a:t>aktive Mitarbeit bei verschiedenen Arbeitskreisen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latin typeface="Corbel" panose="020B0503020204020204" pitchFamily="34" charset="0"/>
              </a:rPr>
              <a:t>Einbringen von Verbesserungsvorschlägen, wie z. B. Konzept „leichter Schulranzen“ auch für die 7. Klassen oder „sicherer Schulweg“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latin typeface="Corbel" panose="020B0503020204020204" pitchFamily="34" charset="0"/>
              </a:rPr>
              <a:t>damit beratender und auch ideengebender Teil der Schulfamilie und Multiplikator unserer „ Teams- Werte“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latin typeface="Corbel" panose="020B0503020204020204" pitchFamily="34" charset="0"/>
              </a:rPr>
              <a:t>Unterstützung bei allen anstehenden Festen und Feiern</a:t>
            </a:r>
          </a:p>
          <a:p>
            <a:endParaRPr lang="de-DE" sz="2400" dirty="0">
              <a:latin typeface="Corbel" panose="020B05030202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1AB97F-7254-4EB6-A9E8-8C6CD6B127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8B12DBC-97A3-4B0A-A875-6061B38921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627784" y="5299391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  <p:extLst>
      <p:ext uri="{BB962C8B-B14F-4D97-AF65-F5344CB8AC3E}">
        <p14:creationId xmlns:p14="http://schemas.microsoft.com/office/powerpoint/2010/main" val="203763983"/>
      </p:ext>
    </p:extLst>
  </p:cSld>
  <p:clrMapOvr>
    <a:masterClrMapping/>
  </p:clrMapOvr>
  <p:transition spd="slow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977F5-F5EA-4D81-ABE8-5FCC9D7FD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Antrieb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04619C-E7D7-48B2-AF50-5C333ADF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071564"/>
            <a:ext cx="8047236" cy="37716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orbel" panose="020B0503020204020204" pitchFamily="34" charset="0"/>
              </a:rPr>
              <a:t>Freude, Teil einer lebendigen hochmotivierten Schulfamilie zu sein.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orbel" panose="020B0503020204020204" pitchFamily="34" charset="0"/>
              </a:rPr>
              <a:t>Einen Beitrag zum Schulalltag unserer Kinder zu leisten.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orbel" panose="020B0503020204020204" pitchFamily="34" charset="0"/>
              </a:rPr>
              <a:t>SGD ist seit Herbst 2022 offiziell eine "Schule gegen Rassismus“ und gegen Diskriminierung jeglicher Minderheiten, alle Kinder werden mit Respekt und Achtsamkeit behandelt. </a:t>
            </a:r>
            <a:r>
              <a:rPr lang="de-DE" dirty="0">
                <a:latin typeface="Corbel" panose="020B0503020204020204" pitchFamily="34" charset="0"/>
              </a:rPr>
              <a:t>     </a:t>
            </a:r>
          </a:p>
          <a:p>
            <a:endParaRPr lang="de-DE" dirty="0">
              <a:latin typeface="Corbel" panose="020B05030202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816C63-9E96-4F05-9763-06C07C9BF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FFD74B56-6321-4E52-A6BF-6B534E3705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627784" y="5299391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  <p:extLst>
      <p:ext uri="{BB962C8B-B14F-4D97-AF65-F5344CB8AC3E}">
        <p14:creationId xmlns:p14="http://schemas.microsoft.com/office/powerpoint/2010/main" val="985314699"/>
      </p:ext>
    </p:extLst>
  </p:cSld>
  <p:clrMapOvr>
    <a:masterClrMapping/>
  </p:clrMapOvr>
  <p:transition spd="slow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109372"/>
            <a:ext cx="5832648" cy="725488"/>
          </a:xfrm>
        </p:spPr>
        <p:txBody>
          <a:bodyPr/>
          <a:lstStyle/>
          <a:p>
            <a:r>
              <a:rPr lang="de-DE" sz="3200" dirty="0">
                <a:latin typeface="Corbel" pitchFamily="34" charset="0"/>
              </a:rPr>
              <a:t>Förderverein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2919" y="1383312"/>
            <a:ext cx="8229600" cy="3778444"/>
          </a:xfrm>
        </p:spPr>
        <p:txBody>
          <a:bodyPr/>
          <a:lstStyle/>
          <a:p>
            <a:r>
              <a:rPr lang="de-DE" sz="2400" dirty="0">
                <a:latin typeface="Corbel" pitchFamily="34" charset="0"/>
              </a:rPr>
              <a:t>Engagement der Eltern für die Schule</a:t>
            </a:r>
          </a:p>
          <a:p>
            <a:r>
              <a:rPr lang="de-DE" sz="2400" dirty="0">
                <a:latin typeface="Corbel" pitchFamily="34" charset="0"/>
              </a:rPr>
              <a:t>Mitgestaltung des Schullebens  </a:t>
            </a:r>
          </a:p>
          <a:p>
            <a:r>
              <a:rPr lang="de-DE" sz="2400" dirty="0">
                <a:latin typeface="Corbel" pitchFamily="34" charset="0"/>
              </a:rPr>
              <a:t>Kontakt mit Unternehmen in der Region</a:t>
            </a:r>
          </a:p>
          <a:p>
            <a:r>
              <a:rPr lang="de-DE" sz="2400" dirty="0">
                <a:latin typeface="Corbel" pitchFamily="34" charset="0"/>
              </a:rPr>
              <a:t>Beispiele für Förderungen:</a:t>
            </a:r>
          </a:p>
          <a:p>
            <a:pPr>
              <a:buNone/>
            </a:pPr>
            <a:r>
              <a:rPr lang="de-DE" sz="2400" dirty="0">
                <a:latin typeface="Corbel" pitchFamily="34" charset="0"/>
              </a:rPr>
              <a:t>		Flügel, Streichinstrumente,</a:t>
            </a:r>
            <a:br>
              <a:rPr lang="de-DE" sz="2400" dirty="0">
                <a:latin typeface="Corbel" pitchFamily="34" charset="0"/>
              </a:rPr>
            </a:br>
            <a:r>
              <a:rPr lang="de-DE" sz="2400" dirty="0">
                <a:latin typeface="Corbel" pitchFamily="34" charset="0"/>
              </a:rPr>
              <a:t>	Soziale Unterstützung,</a:t>
            </a:r>
            <a:br>
              <a:rPr lang="de-DE" sz="2400" dirty="0">
                <a:latin typeface="Corbel" pitchFamily="34" charset="0"/>
              </a:rPr>
            </a:br>
            <a:r>
              <a:rPr lang="de-DE" sz="2400" dirty="0">
                <a:latin typeface="Corbel" pitchFamily="34" charset="0"/>
              </a:rPr>
              <a:t>	Robotik-Ausstattung,</a:t>
            </a:r>
            <a:br>
              <a:rPr lang="de-DE" sz="2400" dirty="0">
                <a:latin typeface="Corbel" pitchFamily="34" charset="0"/>
              </a:rPr>
            </a:br>
            <a:r>
              <a:rPr lang="de-DE" sz="2400" dirty="0">
                <a:latin typeface="Corbel" pitchFamily="34" charset="0"/>
              </a:rPr>
              <a:t>	Leichter Schulranzen  und, und, und </a:t>
            </a:r>
            <a:r>
              <a:rPr lang="de-DE" dirty="0">
                <a:latin typeface="Corbel" pitchFamily="34" charset="0"/>
              </a:rPr>
              <a:t>…</a:t>
            </a:r>
          </a:p>
          <a:p>
            <a:r>
              <a:rPr lang="de-DE" sz="2400" dirty="0">
                <a:latin typeface="Corbel" pitchFamily="34" charset="0"/>
              </a:rPr>
              <a:t>www.foerderverein-gymnasium-diedorf.de</a:t>
            </a:r>
          </a:p>
          <a:p>
            <a:pPr>
              <a:buNone/>
            </a:pPr>
            <a:endParaRPr lang="de-DE" dirty="0">
              <a:latin typeface="Corbe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81127" y="871992"/>
            <a:ext cx="7858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Corbel" pitchFamily="34" charset="0"/>
              </a:rPr>
              <a:t>Torsten </a:t>
            </a:r>
            <a:r>
              <a:rPr lang="de-DE" sz="2800" b="1" dirty="0" err="1">
                <a:latin typeface="Corbel" pitchFamily="34" charset="0"/>
              </a:rPr>
              <a:t>Brureiner</a:t>
            </a:r>
            <a:r>
              <a:rPr lang="de-DE" sz="2800" b="1" dirty="0">
                <a:latin typeface="Corbel" pitchFamily="34" charset="0"/>
              </a:rPr>
              <a:t>, Vorsitzender (Tochter in der 6c)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627784" y="5296960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  <p:extLst>
      <p:ext uri="{BB962C8B-B14F-4D97-AF65-F5344CB8AC3E}">
        <p14:creationId xmlns:p14="http://schemas.microsoft.com/office/powerpoint/2010/main" val="2829098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Unterstützung für Kinder (und Eltern)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13284"/>
            <a:ext cx="8229600" cy="4320480"/>
          </a:xfrm>
        </p:spPr>
        <p:txBody>
          <a:bodyPr/>
          <a:lstStyle/>
          <a:p>
            <a:pPr>
              <a:buNone/>
            </a:pPr>
            <a:r>
              <a:rPr lang="de-DE" sz="2400" dirty="0">
                <a:latin typeface="Corbel" panose="020B0503020204020204" pitchFamily="34" charset="0"/>
                <a:ea typeface="+mj-ea"/>
                <a:cs typeface="+mj-cs"/>
              </a:rPr>
              <a:t>z. B. durch</a:t>
            </a:r>
          </a:p>
          <a:p>
            <a:r>
              <a:rPr lang="de-DE" sz="2400" dirty="0">
                <a:latin typeface="Corbel" pitchFamily="34" charset="0"/>
              </a:rPr>
              <a:t>möglichst kleine Klassen oder Gruppen (Fremdsprachen!)</a:t>
            </a:r>
          </a:p>
          <a:p>
            <a:r>
              <a:rPr lang="de-DE" sz="2400" dirty="0">
                <a:latin typeface="Corbel" pitchFamily="34" charset="0"/>
              </a:rPr>
              <a:t>Programm „Leichter Schulranzen“</a:t>
            </a:r>
          </a:p>
          <a:p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Entzerrung der Prüfungstermine (Schulaufgaben)</a:t>
            </a:r>
          </a:p>
          <a:p>
            <a:r>
              <a:rPr lang="de-DE" sz="2400" dirty="0">
                <a:latin typeface="Corbel" pitchFamily="34" charset="0"/>
              </a:rPr>
              <a:t>„Lernen </a:t>
            </a:r>
            <a:r>
              <a:rPr lang="de-DE" sz="2400" dirty="0" err="1">
                <a:latin typeface="Corbel" pitchFamily="34" charset="0"/>
              </a:rPr>
              <a:t>lernen</a:t>
            </a:r>
            <a:r>
              <a:rPr lang="de-DE" sz="2400" dirty="0">
                <a:latin typeface="Corbel" pitchFamily="34" charset="0"/>
              </a:rPr>
              <a:t>“ + Elternabend</a:t>
            </a:r>
          </a:p>
          <a:p>
            <a:r>
              <a:rPr lang="de-DE" sz="2400" dirty="0">
                <a:latin typeface="Corbel" pitchFamily="34" charset="0"/>
              </a:rPr>
              <a:t>Expertenvorträge (Cybermobbing, Suchtprävention, Internetnutzung, Sexualpädagogik, …)</a:t>
            </a:r>
          </a:p>
          <a:p>
            <a:r>
              <a:rPr lang="de-DE" sz="2400" dirty="0">
                <a:latin typeface="Corbel" pitchFamily="34" charset="0"/>
              </a:rPr>
              <a:t>Tutoren</a:t>
            </a:r>
          </a:p>
          <a:p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Schülerentwicklungsgespräche (in den </a:t>
            </a:r>
            <a:r>
              <a:rPr lang="de-DE" sz="2400" b="1" dirty="0" err="1">
                <a:solidFill>
                  <a:srgbClr val="820046"/>
                </a:solidFill>
                <a:latin typeface="Corbel" pitchFamily="34" charset="0"/>
              </a:rPr>
              <a:t>Jgst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. 6, 8 und 10)</a:t>
            </a:r>
          </a:p>
          <a:p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Individual-Coaching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44B0530-EEB2-4074-87F9-B32EE8B9DCB0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5B810-E532-417E-8DA2-F065A93CB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Entlastung für Eltern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BFD84E-77F0-4E4F-8138-54B58244D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057300"/>
            <a:ext cx="8047236" cy="4104456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Corbel" panose="020B0503020204020204" pitchFamily="34" charset="0"/>
              </a:rPr>
              <a:t>Die Schülerfirma</a:t>
            </a:r>
          </a:p>
          <a:p>
            <a:pPr marL="0" indent="0">
              <a:buNone/>
            </a:pPr>
            <a:r>
              <a:rPr lang="de-DE" dirty="0">
                <a:latin typeface="Corbel" panose="020B0503020204020204" pitchFamily="34" charset="0"/>
              </a:rPr>
              <a:t>erledigt den Einkauf des Schulmaterials für Sie! </a:t>
            </a:r>
          </a:p>
          <a:p>
            <a:pPr>
              <a:buFontTx/>
              <a:buChar char="-"/>
            </a:pPr>
            <a:r>
              <a:rPr lang="de-DE" dirty="0">
                <a:latin typeface="Corbel" panose="020B0503020204020204" pitchFamily="34" charset="0"/>
              </a:rPr>
              <a:t>SGD-Schulhefte</a:t>
            </a:r>
          </a:p>
          <a:p>
            <a:pPr>
              <a:buFontTx/>
              <a:buChar char="-"/>
            </a:pPr>
            <a:r>
              <a:rPr lang="de-DE" dirty="0">
                <a:latin typeface="Corbel" panose="020B0503020204020204" pitchFamily="34" charset="0"/>
              </a:rPr>
              <a:t>Malkasten, Zirkel, Stifte, Füller, Arbeitshefte und </a:t>
            </a:r>
            <a:r>
              <a:rPr lang="de-DE" dirty="0" err="1">
                <a:latin typeface="Corbel" panose="020B0503020204020204" pitchFamily="34" charset="0"/>
              </a:rPr>
              <a:t>und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und</a:t>
            </a:r>
            <a:r>
              <a:rPr lang="de-DE" dirty="0">
                <a:latin typeface="Corbel" panose="020B0503020204020204" pitchFamily="34" charset="0"/>
              </a:rPr>
              <a:t> …</a:t>
            </a:r>
          </a:p>
          <a:p>
            <a:pPr marL="0" indent="0">
              <a:buNone/>
            </a:pPr>
            <a:r>
              <a:rPr lang="de-DE" dirty="0">
                <a:latin typeface="Corbel" panose="020B0503020204020204" pitchFamily="34" charset="0"/>
              </a:rPr>
              <a:t>Einfach Mitte Juli auf die Webseite gehen und online „Materialliste“ bestellen </a:t>
            </a:r>
            <a:r>
              <a:rPr lang="de-DE" dirty="0">
                <a:latin typeface="Corbel" panose="020B0503020204020204" pitchFamily="34" charset="0"/>
                <a:sym typeface="Wingdings" panose="05000000000000000000" pitchFamily="2" charset="2"/>
              </a:rPr>
              <a:t> Paket am 1. Schultag!</a:t>
            </a:r>
          </a:p>
          <a:p>
            <a:pPr marL="0" indent="0" algn="ctr">
              <a:buNone/>
            </a:pPr>
            <a:r>
              <a:rPr lang="de-DE" b="1" dirty="0">
                <a:latin typeface="Corbel" panose="020B0503020204020204" pitchFamily="34" charset="0"/>
                <a:sym typeface="Wingdings" panose="05000000000000000000" pitchFamily="2" charset="2"/>
              </a:rPr>
              <a:t>Elternbrief folgt im Juni!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BE12F5-8906-42F1-AA65-8F2F454571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B9DC6F-628D-42B5-9C39-985E31F1C1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www.gymnasium-diedorf.de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5701A4D-3DC7-4ECE-838C-6D42ED1E10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73028" y="893453"/>
            <a:ext cx="3312368" cy="7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4941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Streicherklasse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9552" y="924703"/>
            <a:ext cx="806489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800" dirty="0">
                <a:latin typeface="Corbel" pitchFamily="34" charset="0"/>
              </a:rPr>
              <a:t> statt des regulären Musikunterrichts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800" dirty="0">
                <a:latin typeface="Corbel" pitchFamily="34" charset="0"/>
              </a:rPr>
              <a:t> Mietinstrument von der Schule.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800" dirty="0">
                <a:latin typeface="Corbel" pitchFamily="34" charset="0"/>
              </a:rPr>
              <a:t> Keine Vorkenntnisse nötig.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800" dirty="0">
                <a:latin typeface="Corbel" pitchFamily="34" charset="0"/>
              </a:rPr>
              <a:t> Unterricht kostenlos.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800" dirty="0">
                <a:latin typeface="Corbel" pitchFamily="34" charset="0"/>
              </a:rPr>
              <a:t> kostenpflichtig: Einzel- bzw. Gruppen-</a:t>
            </a:r>
            <a:br>
              <a:rPr lang="de-DE" sz="2800" dirty="0">
                <a:latin typeface="Corbel" pitchFamily="34" charset="0"/>
              </a:rPr>
            </a:br>
            <a:r>
              <a:rPr lang="de-DE" sz="2800" dirty="0">
                <a:latin typeface="Corbel" pitchFamily="34" charset="0"/>
              </a:rPr>
              <a:t>   </a:t>
            </a:r>
            <a:r>
              <a:rPr lang="de-DE" sz="2800" dirty="0" err="1">
                <a:latin typeface="Corbel" pitchFamily="34" charset="0"/>
              </a:rPr>
              <a:t>unterricht</a:t>
            </a:r>
            <a:r>
              <a:rPr lang="de-DE" sz="2800" dirty="0">
                <a:latin typeface="Corbel" pitchFamily="34" charset="0"/>
              </a:rPr>
              <a:t> bei einer Instrumentallehrkraft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800" dirty="0">
                <a:latin typeface="Corbel" pitchFamily="34" charset="0"/>
              </a:rPr>
              <a:t> Instrumente ausprobieren: z. B. heute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rgbClr val="820046"/>
              </a:solidFill>
              <a:latin typeface="Corbe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de-DE" sz="2400" dirty="0">
                <a:solidFill>
                  <a:srgbClr val="820046"/>
                </a:solidFill>
                <a:latin typeface="Corbel" pitchFamily="34" charset="0"/>
              </a:rPr>
            </a:br>
            <a:r>
              <a:rPr lang="de-DE" sz="2400" dirty="0">
                <a:solidFill>
                  <a:prstClr val="black"/>
                </a:solidFill>
                <a:latin typeface="Corbel" pitchFamily="34" charset="0"/>
              </a:rPr>
              <a:t>  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0" t="788" r="4839" b="-788"/>
          <a:stretch/>
        </p:blipFill>
        <p:spPr>
          <a:xfrm rot="21141071">
            <a:off x="6532454" y="1095990"/>
            <a:ext cx="1842716" cy="21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2684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1859360" y="38100"/>
            <a:ext cx="5760640" cy="725488"/>
          </a:xfrm>
        </p:spPr>
        <p:txBody>
          <a:bodyPr/>
          <a:lstStyle/>
          <a:p>
            <a:r>
              <a:rPr lang="de-DE" sz="3200" dirty="0">
                <a:latin typeface="Corbel" pitchFamily="34" charset="0"/>
              </a:rPr>
              <a:t>Wahlkursangebot für </a:t>
            </a:r>
            <a:r>
              <a:rPr lang="de-DE" sz="3200" dirty="0" err="1">
                <a:latin typeface="Corbel" pitchFamily="34" charset="0"/>
              </a:rPr>
              <a:t>Jgst</a:t>
            </a:r>
            <a:r>
              <a:rPr lang="de-DE" sz="3200" dirty="0">
                <a:latin typeface="Corbel" pitchFamily="34" charset="0"/>
              </a:rPr>
              <a:t>. 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3EA4DB0-5B22-41C0-B558-7DED419A8DA7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07548" y="1314259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2" indent="-457182">
              <a:buFont typeface="Arial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Robotik </a:t>
            </a:r>
          </a:p>
          <a:p>
            <a:pPr marL="457182" indent="-457182">
              <a:buFont typeface="Arial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Rechtschreibkurs </a:t>
            </a:r>
          </a:p>
          <a:p>
            <a:pPr marL="457182" indent="-457182">
              <a:buFont typeface="Arial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Imkerei</a:t>
            </a:r>
          </a:p>
          <a:p>
            <a:pPr marL="457182" indent="-457182">
              <a:buFont typeface="Arial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Schulgarten</a:t>
            </a:r>
          </a:p>
          <a:p>
            <a:pPr marL="457182" indent="-457182">
              <a:buFont typeface="Arial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Kreativkurse</a:t>
            </a:r>
          </a:p>
          <a:p>
            <a:pPr marL="457182" indent="-457182">
              <a:buFont typeface="Arial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Arboretum – Wald der Zukunft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436096" y="1284258"/>
            <a:ext cx="3024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2" indent="-457182">
              <a:buFont typeface="Arial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Ballsport</a:t>
            </a:r>
          </a:p>
          <a:p>
            <a:pPr marL="457182" indent="-457182">
              <a:buFont typeface="Arial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Chor- und Streicherklasse</a:t>
            </a:r>
          </a:p>
          <a:p>
            <a:pPr marL="457182" indent="-457182">
              <a:buFont typeface="Arial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Pizza, Pasta &amp; Co.</a:t>
            </a:r>
          </a:p>
          <a:p>
            <a:pPr marL="457182" indent="-457182">
              <a:buFont typeface="Arial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DIY-Projekte: Upcycling und Kunst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59360" y="841276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Corbel" pitchFamily="34" charset="0"/>
              </a:rPr>
              <a:t>meist 14-täglich in Doppelstunden z. B.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19747" y="4022585"/>
            <a:ext cx="8639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Corbel" panose="020B0503020204020204" pitchFamily="34" charset="0"/>
              </a:rPr>
              <a:t>ab </a:t>
            </a:r>
            <a:r>
              <a:rPr lang="de-DE" sz="2400" b="1" dirty="0" err="1">
                <a:latin typeface="Corbel" panose="020B0503020204020204" pitchFamily="34" charset="0"/>
              </a:rPr>
              <a:t>Jgst</a:t>
            </a:r>
            <a:r>
              <a:rPr lang="de-DE" sz="2400" b="1" dirty="0">
                <a:latin typeface="Corbel" panose="020B0503020204020204" pitchFamily="34" charset="0"/>
              </a:rPr>
              <a:t>. 6: </a:t>
            </a:r>
            <a:r>
              <a:rPr lang="de-DE" sz="2400" dirty="0">
                <a:latin typeface="Corbel" panose="020B0503020204020204" pitchFamily="34" charset="0"/>
              </a:rPr>
              <a:t>Angeln, Fußball, Gitarre, Keramik, Klettern,</a:t>
            </a:r>
            <a:br>
              <a:rPr lang="de-DE" sz="2400" dirty="0">
                <a:latin typeface="Corbel" panose="020B0503020204020204" pitchFamily="34" charset="0"/>
              </a:rPr>
            </a:br>
            <a:r>
              <a:rPr lang="de-DE" sz="2400" dirty="0">
                <a:latin typeface="Corbel" panose="020B0503020204020204" pitchFamily="34" charset="0"/>
              </a:rPr>
              <a:t>Licht- und Tontechnik, Mathe-Plus, Medientutoren, Theater, </a:t>
            </a:r>
            <a:br>
              <a:rPr lang="de-DE" sz="2400" dirty="0">
                <a:latin typeface="Corbel" panose="020B0503020204020204" pitchFamily="34" charset="0"/>
              </a:rPr>
            </a:br>
            <a:r>
              <a:rPr lang="de-DE" sz="2400" dirty="0">
                <a:latin typeface="Corbel" panose="020B0503020204020204" pitchFamily="34" charset="0"/>
              </a:rPr>
              <a:t>Schulband, Chor, Orchester, Sanitäter, Streitschlichter, Volleyball</a:t>
            </a:r>
          </a:p>
        </p:txBody>
      </p:sp>
      <p:sp>
        <p:nvSpPr>
          <p:cNvPr id="7" name="AutoShape 2" descr="https://euc-powerpoint.officeapps.live.com/pods/GetClipboardImage.ashx?Id=0bd86dd3-33dc-4445-b308-ce499a0d58e7&amp;DC=GEU5&amp;pkey=2d8afba1-a63e-4e86-81ec-2496dc091242&amp;wdwaccluster=GEU5">
            <a:extLst>
              <a:ext uri="{FF2B5EF4-FFF2-40B4-BE49-F238E27FC236}">
                <a16:creationId xmlns:a16="http://schemas.microsoft.com/office/drawing/2014/main" id="{FE7E6D56-0687-4B84-BF46-9F439011EE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705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4" descr="https://euc-powerpoint.officeapps.live.com/pods/GetClipboardImage.ashx?Id=ba54e591-7e24-4e3d-9f06-1da6909ad793&amp;DC=GEU5&amp;pkey=39f35bb1-48b3-4248-8053-3b98c37613ca&amp;wdwaccluster=GEU5">
            <a:extLst>
              <a:ext uri="{FF2B5EF4-FFF2-40B4-BE49-F238E27FC236}">
                <a16:creationId xmlns:a16="http://schemas.microsoft.com/office/drawing/2014/main" id="{E8F4168B-EDBC-413D-B69F-A8DB2855B0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857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4F3380E8-3A27-49CE-83F0-DA8E6B48BF14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BF7C6A8-851A-75C7-B3C2-4F8067145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95941-E2EE-0855-6319-1DFF2DCD2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Wahlkurs „Forschen und Experimentieren“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D8B740-29C5-DD2E-0183-094E242CD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0357" y="971682"/>
            <a:ext cx="6631631" cy="3771636"/>
          </a:xfrm>
        </p:spPr>
        <p:txBody>
          <a:bodyPr/>
          <a:lstStyle/>
          <a:p>
            <a:pPr>
              <a:lnSpc>
                <a:spcPct val="107000"/>
              </a:lnSpc>
              <a:buFont typeface="Corbel" panose="020B0503020204020204" pitchFamily="34" charset="0"/>
              <a:buChar char="+"/>
            </a:pPr>
            <a:r>
              <a:rPr lang="de-DE" sz="2400" dirty="0">
                <a:latin typeface="Corbel" panose="020B0503020204020204" pitchFamily="34" charset="0"/>
                <a:cs typeface="Arial" panose="020B0604020202020204" pitchFamily="34" charset="0"/>
              </a:rPr>
              <a:t>Schülerinnen und Schüler lernen naturwissenschaftliche Methoden kennen. </a:t>
            </a:r>
          </a:p>
          <a:p>
            <a:pPr>
              <a:lnSpc>
                <a:spcPct val="107000"/>
              </a:lnSpc>
              <a:buFont typeface="Corbel" panose="020B0503020204020204" pitchFamily="34" charset="0"/>
              <a:buChar char="+"/>
            </a:pPr>
            <a:r>
              <a:rPr lang="de-DE" sz="2400" dirty="0">
                <a:latin typeface="Corbel" panose="020B0503020204020204" pitchFamily="34" charset="0"/>
                <a:cs typeface="Arial" panose="020B0604020202020204" pitchFamily="34" charset="0"/>
              </a:rPr>
              <a:t>Sie können eigene Forschungsprojekte verfolgen und an Wettbewerben teilnehmen. </a:t>
            </a:r>
          </a:p>
          <a:p>
            <a:pPr>
              <a:lnSpc>
                <a:spcPct val="107000"/>
              </a:lnSpc>
              <a:buFont typeface="Corbel" panose="020B0503020204020204" pitchFamily="34" charset="0"/>
              <a:buChar char="+"/>
            </a:pPr>
            <a:r>
              <a:rPr lang="de-DE" sz="2400" dirty="0">
                <a:latin typeface="Corbel" panose="020B0503020204020204" pitchFamily="34" charset="0"/>
                <a:cs typeface="Arial" panose="020B0604020202020204" pitchFamily="34" charset="0"/>
              </a:rPr>
              <a:t>eine Wochenstunde, die blockweise zweistündig stattfinden soll, um kontinuierliche Projektarbeit zu ermöglichen. </a:t>
            </a:r>
          </a:p>
          <a:p>
            <a:pPr>
              <a:lnSpc>
                <a:spcPct val="107000"/>
              </a:lnSpc>
              <a:buFont typeface="Corbel" panose="020B0503020204020204" pitchFamily="34" charset="0"/>
              <a:buChar char="+"/>
            </a:pPr>
            <a:r>
              <a:rPr lang="de-DE" sz="2400" dirty="0">
                <a:latin typeface="Corbel" panose="020B0503020204020204" pitchFamily="34" charset="0"/>
                <a:cs typeface="Arial" panose="020B0604020202020204" pitchFamily="34" charset="0"/>
              </a:rPr>
              <a:t>Wird in der 6. Klasse fortgeführt. </a:t>
            </a:r>
          </a:p>
          <a:p>
            <a:pPr>
              <a:lnSpc>
                <a:spcPct val="107000"/>
              </a:lnSpc>
              <a:buFont typeface="Corbel" panose="020B0503020204020204" pitchFamily="34" charset="0"/>
              <a:buChar char="+"/>
            </a:pPr>
            <a:r>
              <a:rPr lang="de-DE" sz="2400" dirty="0">
                <a:latin typeface="Corbel" panose="020B0503020204020204" pitchFamily="34" charset="0"/>
                <a:cs typeface="Arial" panose="020B0604020202020204" pitchFamily="34" charset="0"/>
              </a:rPr>
              <a:t>Fragen? </a:t>
            </a:r>
            <a:r>
              <a:rPr lang="de-DE" sz="2400" dirty="0">
                <a:latin typeface="Corbel" panose="020B0503020204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NE12</a:t>
            </a:r>
            <a:endParaRPr lang="de-DE" sz="2400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buFont typeface="Corbel" panose="020B0503020204020204" pitchFamily="34" charset="0"/>
              <a:buChar char="+"/>
            </a:pPr>
            <a:endParaRPr lang="de-DE" sz="2400" dirty="0"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0466AD-1B3D-4C23-0231-D15352DD5B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4CD85A-1896-4F97-ACAA-0EF41664F781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FBC5939-3E20-9336-A6CB-C86CDCA159F8}"/>
              </a:ext>
            </a:extLst>
          </p:cNvPr>
          <p:cNvGrpSpPr/>
          <p:nvPr/>
        </p:nvGrpSpPr>
        <p:grpSpPr>
          <a:xfrm>
            <a:off x="539552" y="1395058"/>
            <a:ext cx="1328601" cy="2924883"/>
            <a:chOff x="6511202" y="1383843"/>
            <a:chExt cx="1328601" cy="2924883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693F6FD6-64C0-9D19-3D86-AEDB3E82C5C6}"/>
                </a:ext>
              </a:extLst>
            </p:cNvPr>
            <p:cNvSpPr/>
            <p:nvPr/>
          </p:nvSpPr>
          <p:spPr>
            <a:xfrm>
              <a:off x="7142265" y="1383843"/>
              <a:ext cx="199423" cy="199423"/>
            </a:xfrm>
            <a:custGeom>
              <a:avLst/>
              <a:gdLst>
                <a:gd name="connsiteX0" fmla="*/ 199424 w 199423"/>
                <a:gd name="connsiteY0" fmla="*/ 99712 h 199423"/>
                <a:gd name="connsiteX1" fmla="*/ 99712 w 199423"/>
                <a:gd name="connsiteY1" fmla="*/ 199424 h 199423"/>
                <a:gd name="connsiteX2" fmla="*/ 0 w 199423"/>
                <a:gd name="connsiteY2" fmla="*/ 99712 h 199423"/>
                <a:gd name="connsiteX3" fmla="*/ 99712 w 199423"/>
                <a:gd name="connsiteY3" fmla="*/ 0 h 199423"/>
                <a:gd name="connsiteX4" fmla="*/ 199424 w 199423"/>
                <a:gd name="connsiteY4" fmla="*/ 99712 h 19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423" h="199423">
                  <a:moveTo>
                    <a:pt x="199424" y="99712"/>
                  </a:moveTo>
                  <a:cubicBezTo>
                    <a:pt x="199424" y="154781"/>
                    <a:pt x="154781" y="199424"/>
                    <a:pt x="99712" y="199424"/>
                  </a:cubicBezTo>
                  <a:cubicBezTo>
                    <a:pt x="44643" y="199424"/>
                    <a:pt x="0" y="154781"/>
                    <a:pt x="0" y="99712"/>
                  </a:cubicBezTo>
                  <a:cubicBezTo>
                    <a:pt x="0" y="44643"/>
                    <a:pt x="44643" y="0"/>
                    <a:pt x="99712" y="0"/>
                  </a:cubicBezTo>
                  <a:cubicBezTo>
                    <a:pt x="154781" y="0"/>
                    <a:pt x="199424" y="44643"/>
                    <a:pt x="199424" y="99712"/>
                  </a:cubicBezTo>
                  <a:close/>
                </a:path>
              </a:pathLst>
            </a:custGeom>
            <a:solidFill>
              <a:srgbClr val="AA001E"/>
            </a:solidFill>
            <a:ln w="33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6524B816-8A39-AAD2-F537-59758CFC174D}"/>
                </a:ext>
              </a:extLst>
            </p:cNvPr>
            <p:cNvSpPr/>
            <p:nvPr/>
          </p:nvSpPr>
          <p:spPr>
            <a:xfrm>
              <a:off x="7308452" y="1682979"/>
              <a:ext cx="199423" cy="199423"/>
            </a:xfrm>
            <a:custGeom>
              <a:avLst/>
              <a:gdLst>
                <a:gd name="connsiteX0" fmla="*/ 199424 w 199423"/>
                <a:gd name="connsiteY0" fmla="*/ 99712 h 199423"/>
                <a:gd name="connsiteX1" fmla="*/ 99712 w 199423"/>
                <a:gd name="connsiteY1" fmla="*/ 199424 h 199423"/>
                <a:gd name="connsiteX2" fmla="*/ 0 w 199423"/>
                <a:gd name="connsiteY2" fmla="*/ 99712 h 199423"/>
                <a:gd name="connsiteX3" fmla="*/ 99712 w 199423"/>
                <a:gd name="connsiteY3" fmla="*/ 0 h 199423"/>
                <a:gd name="connsiteX4" fmla="*/ 199424 w 199423"/>
                <a:gd name="connsiteY4" fmla="*/ 99712 h 19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423" h="199423">
                  <a:moveTo>
                    <a:pt x="199424" y="99712"/>
                  </a:moveTo>
                  <a:cubicBezTo>
                    <a:pt x="199424" y="154781"/>
                    <a:pt x="154781" y="199424"/>
                    <a:pt x="99712" y="199424"/>
                  </a:cubicBezTo>
                  <a:cubicBezTo>
                    <a:pt x="44643" y="199424"/>
                    <a:pt x="0" y="154781"/>
                    <a:pt x="0" y="99712"/>
                  </a:cubicBezTo>
                  <a:cubicBezTo>
                    <a:pt x="0" y="44643"/>
                    <a:pt x="44643" y="0"/>
                    <a:pt x="99712" y="0"/>
                  </a:cubicBezTo>
                  <a:cubicBezTo>
                    <a:pt x="154781" y="0"/>
                    <a:pt x="199424" y="44643"/>
                    <a:pt x="199424" y="99712"/>
                  </a:cubicBezTo>
                  <a:close/>
                </a:path>
              </a:pathLst>
            </a:custGeom>
            <a:solidFill>
              <a:srgbClr val="AA001E"/>
            </a:solidFill>
            <a:ln w="33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45FEA494-6BF0-BE9D-E2E1-144251C6DE8E}"/>
                </a:ext>
              </a:extLst>
            </p:cNvPr>
            <p:cNvSpPr/>
            <p:nvPr/>
          </p:nvSpPr>
          <p:spPr>
            <a:xfrm>
              <a:off x="6942841" y="1616504"/>
              <a:ext cx="199423" cy="199423"/>
            </a:xfrm>
            <a:custGeom>
              <a:avLst/>
              <a:gdLst>
                <a:gd name="connsiteX0" fmla="*/ 199424 w 199423"/>
                <a:gd name="connsiteY0" fmla="*/ 99712 h 199423"/>
                <a:gd name="connsiteX1" fmla="*/ 99712 w 199423"/>
                <a:gd name="connsiteY1" fmla="*/ 199424 h 199423"/>
                <a:gd name="connsiteX2" fmla="*/ 0 w 199423"/>
                <a:gd name="connsiteY2" fmla="*/ 99712 h 199423"/>
                <a:gd name="connsiteX3" fmla="*/ 99712 w 199423"/>
                <a:gd name="connsiteY3" fmla="*/ 0 h 199423"/>
                <a:gd name="connsiteX4" fmla="*/ 199424 w 199423"/>
                <a:gd name="connsiteY4" fmla="*/ 99712 h 19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423" h="199423">
                  <a:moveTo>
                    <a:pt x="199424" y="99712"/>
                  </a:moveTo>
                  <a:cubicBezTo>
                    <a:pt x="199424" y="154781"/>
                    <a:pt x="154781" y="199424"/>
                    <a:pt x="99712" y="199424"/>
                  </a:cubicBezTo>
                  <a:cubicBezTo>
                    <a:pt x="44643" y="199424"/>
                    <a:pt x="0" y="154781"/>
                    <a:pt x="0" y="99712"/>
                  </a:cubicBezTo>
                  <a:cubicBezTo>
                    <a:pt x="0" y="44643"/>
                    <a:pt x="44643" y="0"/>
                    <a:pt x="99712" y="0"/>
                  </a:cubicBezTo>
                  <a:cubicBezTo>
                    <a:pt x="154781" y="0"/>
                    <a:pt x="199424" y="44643"/>
                    <a:pt x="199424" y="99712"/>
                  </a:cubicBezTo>
                  <a:close/>
                </a:path>
              </a:pathLst>
            </a:custGeom>
            <a:solidFill>
              <a:srgbClr val="AA001E"/>
            </a:solidFill>
            <a:ln w="33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E0820ABA-D5A7-ABBA-5EAD-4C5E85590AE6}"/>
                </a:ext>
              </a:extLst>
            </p:cNvPr>
            <p:cNvSpPr/>
            <p:nvPr/>
          </p:nvSpPr>
          <p:spPr>
            <a:xfrm>
              <a:off x="6976079" y="1948877"/>
              <a:ext cx="265898" cy="265898"/>
            </a:xfrm>
            <a:custGeom>
              <a:avLst/>
              <a:gdLst>
                <a:gd name="connsiteX0" fmla="*/ 265899 w 265898"/>
                <a:gd name="connsiteY0" fmla="*/ 132949 h 265898"/>
                <a:gd name="connsiteX1" fmla="*/ 132949 w 265898"/>
                <a:gd name="connsiteY1" fmla="*/ 265899 h 265898"/>
                <a:gd name="connsiteX2" fmla="*/ 0 w 265898"/>
                <a:gd name="connsiteY2" fmla="*/ 132949 h 265898"/>
                <a:gd name="connsiteX3" fmla="*/ 132949 w 265898"/>
                <a:gd name="connsiteY3" fmla="*/ 0 h 265898"/>
                <a:gd name="connsiteX4" fmla="*/ 265899 w 265898"/>
                <a:gd name="connsiteY4" fmla="*/ 132949 h 26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898" h="265898">
                  <a:moveTo>
                    <a:pt x="265899" y="132949"/>
                  </a:moveTo>
                  <a:cubicBezTo>
                    <a:pt x="265899" y="206375"/>
                    <a:pt x="206375" y="265899"/>
                    <a:pt x="132949" y="265899"/>
                  </a:cubicBezTo>
                  <a:cubicBezTo>
                    <a:pt x="59523" y="265899"/>
                    <a:pt x="0" y="206375"/>
                    <a:pt x="0" y="132949"/>
                  </a:cubicBezTo>
                  <a:cubicBezTo>
                    <a:pt x="0" y="59523"/>
                    <a:pt x="59523" y="0"/>
                    <a:pt x="132949" y="0"/>
                  </a:cubicBezTo>
                  <a:cubicBezTo>
                    <a:pt x="206375" y="0"/>
                    <a:pt x="265899" y="59523"/>
                    <a:pt x="265899" y="132949"/>
                  </a:cubicBezTo>
                  <a:close/>
                </a:path>
              </a:pathLst>
            </a:custGeom>
            <a:solidFill>
              <a:srgbClr val="AA001E"/>
            </a:solidFill>
            <a:ln w="33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D87A05C9-AD09-6CF3-C4E4-DDBD84D0B785}"/>
                </a:ext>
              </a:extLst>
            </p:cNvPr>
            <p:cNvSpPr/>
            <p:nvPr/>
          </p:nvSpPr>
          <p:spPr>
            <a:xfrm>
              <a:off x="6511202" y="2281250"/>
              <a:ext cx="1328601" cy="2027476"/>
            </a:xfrm>
            <a:custGeom>
              <a:avLst/>
              <a:gdLst>
                <a:gd name="connsiteX0" fmla="*/ 1312429 w 1328601"/>
                <a:gd name="connsiteY0" fmla="*/ 1748283 h 2027476"/>
                <a:gd name="connsiteX1" fmla="*/ 930199 w 1328601"/>
                <a:gd name="connsiteY1" fmla="*/ 884112 h 2027476"/>
                <a:gd name="connsiteX2" fmla="*/ 930199 w 1328601"/>
                <a:gd name="connsiteY2" fmla="*/ 299136 h 2027476"/>
                <a:gd name="connsiteX3" fmla="*/ 1029911 w 1328601"/>
                <a:gd name="connsiteY3" fmla="*/ 126302 h 2027476"/>
                <a:gd name="connsiteX4" fmla="*/ 1059825 w 1328601"/>
                <a:gd name="connsiteY4" fmla="*/ 36561 h 2027476"/>
                <a:gd name="connsiteX5" fmla="*/ 996674 w 1328601"/>
                <a:gd name="connsiteY5" fmla="*/ 0 h 2027476"/>
                <a:gd name="connsiteX6" fmla="*/ 996674 w 1328601"/>
                <a:gd name="connsiteY6" fmla="*/ 0 h 2027476"/>
                <a:gd name="connsiteX7" fmla="*/ 331928 w 1328601"/>
                <a:gd name="connsiteY7" fmla="*/ 0 h 2027476"/>
                <a:gd name="connsiteX8" fmla="*/ 331928 w 1328601"/>
                <a:gd name="connsiteY8" fmla="*/ 0 h 2027476"/>
                <a:gd name="connsiteX9" fmla="*/ 268777 w 1328601"/>
                <a:gd name="connsiteY9" fmla="*/ 36561 h 2027476"/>
                <a:gd name="connsiteX10" fmla="*/ 298690 w 1328601"/>
                <a:gd name="connsiteY10" fmla="*/ 126302 h 2027476"/>
                <a:gd name="connsiteX11" fmla="*/ 398402 w 1328601"/>
                <a:gd name="connsiteY11" fmla="*/ 299136 h 2027476"/>
                <a:gd name="connsiteX12" fmla="*/ 398402 w 1328601"/>
                <a:gd name="connsiteY12" fmla="*/ 884112 h 2027476"/>
                <a:gd name="connsiteX13" fmla="*/ 16173 w 1328601"/>
                <a:gd name="connsiteY13" fmla="*/ 1748283 h 2027476"/>
                <a:gd name="connsiteX14" fmla="*/ 32792 w 1328601"/>
                <a:gd name="connsiteY14" fmla="*/ 1937735 h 2027476"/>
                <a:gd name="connsiteX15" fmla="*/ 198978 w 1328601"/>
                <a:gd name="connsiteY15" fmla="*/ 2027476 h 2027476"/>
                <a:gd name="connsiteX16" fmla="*/ 1129623 w 1328601"/>
                <a:gd name="connsiteY16" fmla="*/ 2027476 h 2027476"/>
                <a:gd name="connsiteX17" fmla="*/ 1295810 w 1328601"/>
                <a:gd name="connsiteY17" fmla="*/ 1937735 h 2027476"/>
                <a:gd name="connsiteX18" fmla="*/ 1312429 w 1328601"/>
                <a:gd name="connsiteY18" fmla="*/ 1748283 h 2027476"/>
                <a:gd name="connsiteX19" fmla="*/ 797250 w 1328601"/>
                <a:gd name="connsiteY19" fmla="*/ 299136 h 2027476"/>
                <a:gd name="connsiteX20" fmla="*/ 797250 w 1328601"/>
                <a:gd name="connsiteY20" fmla="*/ 432085 h 2027476"/>
                <a:gd name="connsiteX21" fmla="*/ 531352 w 1328601"/>
                <a:gd name="connsiteY21" fmla="*/ 432085 h 2027476"/>
                <a:gd name="connsiteX22" fmla="*/ 531352 w 1328601"/>
                <a:gd name="connsiteY22" fmla="*/ 299136 h 2027476"/>
                <a:gd name="connsiteX23" fmla="*/ 488143 w 1328601"/>
                <a:gd name="connsiteY23" fmla="*/ 132949 h 2027476"/>
                <a:gd name="connsiteX24" fmla="*/ 843782 w 1328601"/>
                <a:gd name="connsiteY24" fmla="*/ 132949 h 2027476"/>
                <a:gd name="connsiteX25" fmla="*/ 797250 w 1328601"/>
                <a:gd name="connsiteY25" fmla="*/ 299136 h 202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28601" h="2027476">
                  <a:moveTo>
                    <a:pt x="1312429" y="1748283"/>
                  </a:moveTo>
                  <a:lnTo>
                    <a:pt x="930199" y="884112"/>
                  </a:lnTo>
                  <a:lnTo>
                    <a:pt x="930199" y="299136"/>
                  </a:lnTo>
                  <a:cubicBezTo>
                    <a:pt x="930199" y="179482"/>
                    <a:pt x="1026588" y="129626"/>
                    <a:pt x="1029911" y="126302"/>
                  </a:cubicBezTo>
                  <a:cubicBezTo>
                    <a:pt x="1063149" y="109683"/>
                    <a:pt x="1076444" y="69798"/>
                    <a:pt x="1059825" y="36561"/>
                  </a:cubicBezTo>
                  <a:cubicBezTo>
                    <a:pt x="1046530" y="13295"/>
                    <a:pt x="1023264" y="0"/>
                    <a:pt x="996674" y="0"/>
                  </a:cubicBezTo>
                  <a:lnTo>
                    <a:pt x="996674" y="0"/>
                  </a:lnTo>
                  <a:lnTo>
                    <a:pt x="331928" y="0"/>
                  </a:lnTo>
                  <a:lnTo>
                    <a:pt x="331928" y="0"/>
                  </a:lnTo>
                  <a:cubicBezTo>
                    <a:pt x="305338" y="0"/>
                    <a:pt x="282072" y="13295"/>
                    <a:pt x="268777" y="36561"/>
                  </a:cubicBezTo>
                  <a:cubicBezTo>
                    <a:pt x="252158" y="69798"/>
                    <a:pt x="265453" y="109683"/>
                    <a:pt x="298690" y="126302"/>
                  </a:cubicBezTo>
                  <a:cubicBezTo>
                    <a:pt x="298690" y="126302"/>
                    <a:pt x="398402" y="179482"/>
                    <a:pt x="398402" y="299136"/>
                  </a:cubicBezTo>
                  <a:lnTo>
                    <a:pt x="398402" y="884112"/>
                  </a:lnTo>
                  <a:lnTo>
                    <a:pt x="16173" y="1748283"/>
                  </a:lnTo>
                  <a:cubicBezTo>
                    <a:pt x="-10417" y="1811434"/>
                    <a:pt x="-3769" y="1881232"/>
                    <a:pt x="32792" y="1937735"/>
                  </a:cubicBezTo>
                  <a:cubicBezTo>
                    <a:pt x="69353" y="1994239"/>
                    <a:pt x="132504" y="2027476"/>
                    <a:pt x="198978" y="2027476"/>
                  </a:cubicBezTo>
                  <a:lnTo>
                    <a:pt x="1129623" y="2027476"/>
                  </a:lnTo>
                  <a:cubicBezTo>
                    <a:pt x="1196098" y="2027476"/>
                    <a:pt x="1259249" y="1994239"/>
                    <a:pt x="1295810" y="1937735"/>
                  </a:cubicBezTo>
                  <a:cubicBezTo>
                    <a:pt x="1332371" y="1881232"/>
                    <a:pt x="1339018" y="1811434"/>
                    <a:pt x="1312429" y="1748283"/>
                  </a:cubicBezTo>
                  <a:close/>
                  <a:moveTo>
                    <a:pt x="797250" y="299136"/>
                  </a:moveTo>
                  <a:lnTo>
                    <a:pt x="797250" y="432085"/>
                  </a:lnTo>
                  <a:lnTo>
                    <a:pt x="531352" y="432085"/>
                  </a:lnTo>
                  <a:lnTo>
                    <a:pt x="531352" y="299136"/>
                  </a:lnTo>
                  <a:cubicBezTo>
                    <a:pt x="531352" y="229338"/>
                    <a:pt x="511409" y="176158"/>
                    <a:pt x="488143" y="132949"/>
                  </a:cubicBezTo>
                  <a:lnTo>
                    <a:pt x="843782" y="132949"/>
                  </a:lnTo>
                  <a:cubicBezTo>
                    <a:pt x="817192" y="176158"/>
                    <a:pt x="797250" y="229338"/>
                    <a:pt x="797250" y="299136"/>
                  </a:cubicBezTo>
                  <a:close/>
                </a:path>
              </a:pathLst>
            </a:custGeom>
            <a:solidFill>
              <a:srgbClr val="D0D8E8"/>
            </a:solidFill>
            <a:ln w="33139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B1F01497-13C2-4918-9C68-231BBBAC06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627784" y="5299391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  <p:extLst>
      <p:ext uri="{BB962C8B-B14F-4D97-AF65-F5344CB8AC3E}">
        <p14:creationId xmlns:p14="http://schemas.microsoft.com/office/powerpoint/2010/main" val="2064962621"/>
      </p:ext>
    </p:extLst>
  </p:cSld>
  <p:clrMapOvr>
    <a:masterClrMapping/>
  </p:clrMapOvr>
  <p:transition spd="slow"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1361877" y="-7518"/>
            <a:ext cx="7572376" cy="725488"/>
          </a:xfrm>
        </p:spPr>
        <p:txBody>
          <a:bodyPr/>
          <a:lstStyle/>
          <a:p>
            <a:r>
              <a:rPr lang="de-DE" sz="3200" dirty="0">
                <a:latin typeface="Corbel" pitchFamily="34" charset="0"/>
              </a:rPr>
              <a:t>Unser Fahrtenprogramm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F5364-CD1B-4748-8DAD-0BF1DD354D8E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77274"/>
            <a:ext cx="3231441" cy="224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4607719" y="1268530"/>
            <a:ext cx="319016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600" dirty="0">
                <a:latin typeface="Corbel" pitchFamily="34" charset="0"/>
              </a:rPr>
              <a:t> Ende </a:t>
            </a:r>
            <a:r>
              <a:rPr lang="de-DE" sz="2600" b="1" dirty="0" err="1">
                <a:latin typeface="Corbel" pitchFamily="34" charset="0"/>
              </a:rPr>
              <a:t>Jgst</a:t>
            </a:r>
            <a:r>
              <a:rPr lang="de-DE" sz="2600" b="1" dirty="0">
                <a:latin typeface="Corbel" pitchFamily="34" charset="0"/>
              </a:rPr>
              <a:t>. 7:</a:t>
            </a:r>
          </a:p>
          <a:p>
            <a:r>
              <a:rPr lang="de-DE" sz="2600" dirty="0">
                <a:latin typeface="Corbel" pitchFamily="34" charset="0"/>
              </a:rPr>
              <a:t>   </a:t>
            </a:r>
            <a:r>
              <a:rPr lang="de-DE" sz="2600" dirty="0">
                <a:solidFill>
                  <a:srgbClr val="820046"/>
                </a:solidFill>
                <a:latin typeface="Corbel" pitchFamily="34" charset="0"/>
              </a:rPr>
              <a:t>Sommersportwoche</a:t>
            </a:r>
          </a:p>
        </p:txBody>
      </p:sp>
      <p:pic>
        <p:nvPicPr>
          <p:cNvPr id="6146" name="Picture 2" descr="boot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96204"/>
            <a:ext cx="4960447" cy="182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467544" y="971678"/>
            <a:ext cx="37861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>
                <a:latin typeface="Corbel" pitchFamily="34" charset="0"/>
              </a:rPr>
              <a:t> Anfang </a:t>
            </a:r>
            <a:r>
              <a:rPr lang="de-DE" sz="2400" b="1" dirty="0" err="1">
                <a:latin typeface="Corbel" pitchFamily="34" charset="0"/>
              </a:rPr>
              <a:t>Jgst</a:t>
            </a:r>
            <a:r>
              <a:rPr lang="de-DE" sz="2400" b="1" dirty="0">
                <a:latin typeface="Corbel" pitchFamily="34" charset="0"/>
              </a:rPr>
              <a:t>. 5:</a:t>
            </a:r>
          </a:p>
          <a:p>
            <a:r>
              <a:rPr lang="de-DE" sz="2400" dirty="0">
                <a:latin typeface="Corbel" pitchFamily="34" charset="0"/>
              </a:rPr>
              <a:t>   Klassengemeinschaftstage  </a:t>
            </a:r>
          </a:p>
          <a:p>
            <a:pPr>
              <a:buFont typeface="Arial" pitchFamily="34" charset="0"/>
              <a:buChar char="•"/>
            </a:pPr>
            <a:r>
              <a:rPr lang="de-DE" sz="2600" dirty="0">
                <a:latin typeface="Corbel" pitchFamily="34" charset="0"/>
              </a:rPr>
              <a:t>Anfang </a:t>
            </a:r>
            <a:r>
              <a:rPr lang="de-DE" sz="2600" b="1" dirty="0" err="1">
                <a:latin typeface="Corbel" pitchFamily="34" charset="0"/>
              </a:rPr>
              <a:t>Jgst</a:t>
            </a:r>
            <a:r>
              <a:rPr lang="de-DE" sz="2600" b="1" dirty="0">
                <a:latin typeface="Corbel" pitchFamily="34" charset="0"/>
              </a:rPr>
              <a:t>. 6:</a:t>
            </a:r>
            <a:br>
              <a:rPr lang="de-DE" sz="2600" dirty="0">
                <a:latin typeface="Corbel" pitchFamily="34" charset="0"/>
              </a:rPr>
            </a:br>
            <a:r>
              <a:rPr lang="de-DE" sz="2600" dirty="0">
                <a:latin typeface="Corbel" pitchFamily="34" charset="0"/>
              </a:rPr>
              <a:t>   Schullandheim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CB81E09-DB1A-4FB8-BEC8-6C06906C3ABF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1361877" y="-7518"/>
            <a:ext cx="7572376" cy="725488"/>
          </a:xfrm>
        </p:spPr>
        <p:txBody>
          <a:bodyPr/>
          <a:lstStyle/>
          <a:p>
            <a:r>
              <a:rPr lang="de-DE" sz="3200" dirty="0">
                <a:latin typeface="Corbel" pitchFamily="34" charset="0"/>
              </a:rPr>
              <a:t>Unser Fahrtenprogramm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F5364-CD1B-4748-8DAD-0BF1DD354D8E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11560" y="985292"/>
            <a:ext cx="193514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800" dirty="0">
                <a:latin typeface="Corbel" pitchFamily="34" charset="0"/>
              </a:rPr>
              <a:t> </a:t>
            </a:r>
            <a:r>
              <a:rPr lang="de-DE" sz="2600" b="1" dirty="0">
                <a:latin typeface="Corbel" pitchFamily="34" charset="0"/>
              </a:rPr>
              <a:t>Jgst. 8/9:</a:t>
            </a:r>
          </a:p>
          <a:p>
            <a:r>
              <a:rPr lang="de-DE" sz="2600" dirty="0">
                <a:latin typeface="Corbel" pitchFamily="34" charset="0"/>
              </a:rPr>
              <a:t>   Frankreich,</a:t>
            </a:r>
          </a:p>
          <a:p>
            <a:r>
              <a:rPr lang="de-DE" sz="2600" dirty="0">
                <a:latin typeface="Corbel" pitchFamily="34" charset="0"/>
              </a:rPr>
              <a:t>   England</a:t>
            </a:r>
          </a:p>
          <a:p>
            <a:r>
              <a:rPr lang="de-DE" sz="2600" dirty="0">
                <a:latin typeface="Corbel" pitchFamily="34" charset="0"/>
              </a:rPr>
              <a:t>  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1560" y="4573470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800" dirty="0">
                <a:latin typeface="Corbel" pitchFamily="34" charset="0"/>
              </a:rPr>
              <a:t> </a:t>
            </a:r>
            <a:r>
              <a:rPr lang="de-DE" sz="2800" b="1" dirty="0" err="1">
                <a:latin typeface="Corbel" pitchFamily="34" charset="0"/>
              </a:rPr>
              <a:t>Jgst</a:t>
            </a:r>
            <a:r>
              <a:rPr lang="de-DE" sz="2800" b="1" dirty="0">
                <a:latin typeface="Corbel" pitchFamily="34" charset="0"/>
              </a:rPr>
              <a:t>. 12/13: </a:t>
            </a:r>
            <a:r>
              <a:rPr lang="de-DE" sz="2800" dirty="0">
                <a:latin typeface="Corbel" pitchFamily="34" charset="0"/>
              </a:rPr>
              <a:t> Studienfahrt (Europa)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4603" y="994895"/>
            <a:ext cx="1440163" cy="165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611560" y="2896045"/>
            <a:ext cx="29054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800" dirty="0">
                <a:latin typeface="Corbel" pitchFamily="34" charset="0"/>
              </a:rPr>
              <a:t> </a:t>
            </a:r>
            <a:r>
              <a:rPr lang="de-DE" sz="2800" b="1" dirty="0">
                <a:latin typeface="Corbel" pitchFamily="34" charset="0"/>
              </a:rPr>
              <a:t>Jgst. 10/11:</a:t>
            </a:r>
          </a:p>
          <a:p>
            <a:r>
              <a:rPr lang="de-DE" sz="2800" dirty="0">
                <a:latin typeface="Corbel" pitchFamily="34" charset="0"/>
              </a:rPr>
              <a:t>   Berlin</a:t>
            </a:r>
          </a:p>
          <a:p>
            <a:r>
              <a:rPr lang="de-DE" sz="2800" dirty="0">
                <a:latin typeface="Corbel" pitchFamily="34" charset="0"/>
              </a:rPr>
              <a:t>   Spanien, Weimar</a:t>
            </a:r>
          </a:p>
        </p:txBody>
      </p:sp>
      <p:pic>
        <p:nvPicPr>
          <p:cNvPr id="15" name="Grafik 14" descr="http://www.goruma.de/export/sites/www.goruma.de/Globale_Inhalte/Bilder/Content/B/Berlin/berlin_Reichstag.jpg_1179297901.jpg"/>
          <p:cNvPicPr/>
          <p:nvPr/>
        </p:nvPicPr>
        <p:blipFill rotWithShape="1">
          <a:blip r:embed="rId3" cstate="print"/>
          <a:srcRect l="6885" r="10581"/>
          <a:stretch/>
        </p:blipFill>
        <p:spPr bwMode="auto">
          <a:xfrm>
            <a:off x="3707904" y="2777056"/>
            <a:ext cx="2808312" cy="170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Bildergebnis für Grundriss Frankrei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67" y="1059194"/>
            <a:ext cx="1675637" cy="16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arte Spani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43" y="2777056"/>
            <a:ext cx="1597100" cy="17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1C848B00-9050-4C2E-BAE9-A4979C819381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484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7" y="-22820"/>
            <a:ext cx="3816424" cy="864096"/>
          </a:xfrm>
        </p:spPr>
        <p:txBody>
          <a:bodyPr/>
          <a:lstStyle/>
          <a:p>
            <a:r>
              <a:rPr lang="de-DE" sz="2400" dirty="0">
                <a:latin typeface="Corbel" pitchFamily="34" charset="0"/>
              </a:rPr>
              <a:t>Offene Ganztagsschule </a:t>
            </a:r>
            <a:endParaRPr lang="de-DE" sz="2400" dirty="0">
              <a:solidFill>
                <a:srgbClr val="828282"/>
              </a:solidFill>
              <a:latin typeface="Corbel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0765" y="913284"/>
            <a:ext cx="4126200" cy="4022103"/>
          </a:xfrm>
        </p:spPr>
        <p:txBody>
          <a:bodyPr/>
          <a:lstStyle/>
          <a:p>
            <a:r>
              <a:rPr lang="de-DE" sz="2400" b="1" dirty="0">
                <a:latin typeface="Corbel" pitchFamily="34" charset="0"/>
              </a:rPr>
              <a:t>Betreuung:</a:t>
            </a:r>
            <a:br>
              <a:rPr lang="de-DE" sz="2400" dirty="0">
                <a:latin typeface="Corbel" pitchFamily="34" charset="0"/>
              </a:rPr>
            </a:br>
            <a:r>
              <a:rPr lang="de-DE" sz="2400" dirty="0">
                <a:latin typeface="Corbel" pitchFamily="34" charset="0"/>
              </a:rPr>
              <a:t>- Montag – Donnerstag,  </a:t>
            </a:r>
            <a:br>
              <a:rPr lang="de-DE" sz="2400" dirty="0">
                <a:latin typeface="Corbel" pitchFamily="34" charset="0"/>
              </a:rPr>
            </a:br>
            <a:r>
              <a:rPr lang="de-DE" sz="2400" dirty="0">
                <a:latin typeface="Corbel" pitchFamily="34" charset="0"/>
              </a:rPr>
              <a:t>   bis 16.00 Uhr</a:t>
            </a:r>
          </a:p>
          <a:p>
            <a:r>
              <a:rPr lang="de-DE" sz="2400" b="1" dirty="0">
                <a:latin typeface="Corbel" pitchFamily="34" charset="0"/>
              </a:rPr>
              <a:t>2 Gruppen</a:t>
            </a:r>
          </a:p>
          <a:p>
            <a:r>
              <a:rPr lang="de-DE" sz="2400" b="1" dirty="0">
                <a:latin typeface="Corbel" pitchFamily="34" charset="0"/>
              </a:rPr>
              <a:t>Räumlichkeiten:  </a:t>
            </a:r>
            <a:br>
              <a:rPr lang="de-DE" sz="2400" dirty="0">
                <a:latin typeface="Corbel" pitchFamily="34" charset="0"/>
              </a:rPr>
            </a:br>
            <a:r>
              <a:rPr lang="de-DE" sz="2400" dirty="0">
                <a:latin typeface="Corbel" pitchFamily="34" charset="0"/>
              </a:rPr>
              <a:t>Hausaufgabenräume,</a:t>
            </a:r>
            <a:br>
              <a:rPr lang="de-DE" sz="2400" dirty="0">
                <a:latin typeface="Corbel" pitchFamily="34" charset="0"/>
              </a:rPr>
            </a:br>
            <a:r>
              <a:rPr lang="de-DE" sz="2400" dirty="0">
                <a:latin typeface="Corbel" pitchFamily="34" charset="0"/>
              </a:rPr>
              <a:t>Aula, Gruppenraum, Pausenhof, Turnhalle, Sportplatz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1" y="2844074"/>
            <a:ext cx="4061234" cy="228444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1" y="565135"/>
            <a:ext cx="4075316" cy="2292365"/>
          </a:xfrm>
          <a:prstGeom prst="rect">
            <a:avLst/>
          </a:prstGeom>
        </p:spPr>
      </p:pic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A99E3906-77A3-4680-A8CC-A9746E860C34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394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0"/>
            <a:ext cx="5256583" cy="864096"/>
          </a:xfrm>
        </p:spPr>
        <p:txBody>
          <a:bodyPr/>
          <a:lstStyle/>
          <a:p>
            <a:r>
              <a:rPr lang="de-DE" sz="2600" dirty="0">
                <a:latin typeface="Corbel" pitchFamily="34" charset="0"/>
              </a:rPr>
              <a:t>Offene Ganztagsschule </a:t>
            </a:r>
            <a:endParaRPr lang="de-DE" sz="2600" dirty="0">
              <a:solidFill>
                <a:srgbClr val="828282"/>
              </a:solidFill>
              <a:latin typeface="Corbel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720" y="974320"/>
            <a:ext cx="5647455" cy="418743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2400" b="1" dirty="0">
                <a:latin typeface="Corbel" pitchFamily="34" charset="0"/>
              </a:rPr>
              <a:t>Tagesablauf:</a:t>
            </a:r>
          </a:p>
          <a:p>
            <a:pPr lvl="0">
              <a:spcBef>
                <a:spcPts val="0"/>
              </a:spcBef>
              <a:buNone/>
            </a:pPr>
            <a:r>
              <a:rPr lang="de-DE" sz="2400" dirty="0">
                <a:latin typeface="Corbel" pitchFamily="34" charset="0"/>
              </a:rPr>
              <a:t>	- gemeinsames Mittagessen</a:t>
            </a:r>
          </a:p>
          <a:p>
            <a:pPr lvl="0">
              <a:spcBef>
                <a:spcPts val="0"/>
              </a:spcBef>
              <a:buNone/>
            </a:pPr>
            <a:r>
              <a:rPr lang="de-DE" sz="2400" dirty="0">
                <a:latin typeface="Corbel" pitchFamily="34" charset="0"/>
              </a:rPr>
              <a:t>	- Hausaufgabenbetreuung + Lernzeit</a:t>
            </a:r>
          </a:p>
          <a:p>
            <a:pPr lvl="0">
              <a:spcBef>
                <a:spcPts val="0"/>
              </a:spcBef>
              <a:buNone/>
            </a:pPr>
            <a:r>
              <a:rPr lang="de-DE" sz="2400" dirty="0">
                <a:latin typeface="Corbel" pitchFamily="34" charset="0"/>
              </a:rPr>
              <a:t>	</a:t>
            </a:r>
            <a:r>
              <a:rPr lang="de-DE" sz="2400" b="1" dirty="0">
                <a:latin typeface="Corbel" pitchFamily="34" charset="0"/>
              </a:rPr>
              <a:t>Freizeitangebot: </a:t>
            </a:r>
            <a:br>
              <a:rPr lang="de-DE" sz="2400" dirty="0">
                <a:latin typeface="Corbel" pitchFamily="34" charset="0"/>
              </a:rPr>
            </a:br>
            <a:r>
              <a:rPr lang="de-DE" sz="2400" dirty="0">
                <a:latin typeface="Corbel" pitchFamily="34" charset="0"/>
              </a:rPr>
              <a:t>Spiele, Basteln, Sport</a:t>
            </a:r>
          </a:p>
          <a:p>
            <a:pPr>
              <a:spcBef>
                <a:spcPts val="0"/>
              </a:spcBef>
            </a:pPr>
            <a:r>
              <a:rPr lang="de-DE" sz="2400" b="1" dirty="0">
                <a:latin typeface="Corbel" pitchFamily="34" charset="0"/>
              </a:rPr>
              <a:t>Kosten:</a:t>
            </a:r>
          </a:p>
          <a:p>
            <a:pPr lvl="0">
              <a:spcBef>
                <a:spcPts val="0"/>
              </a:spcBef>
              <a:buNone/>
            </a:pPr>
            <a:r>
              <a:rPr lang="de-DE" sz="2400" dirty="0">
                <a:latin typeface="Corbel" pitchFamily="34" charset="0"/>
              </a:rPr>
              <a:t>	- Betreuung kostenlos</a:t>
            </a:r>
          </a:p>
          <a:p>
            <a:pPr lvl="0">
              <a:spcBef>
                <a:spcPts val="0"/>
              </a:spcBef>
              <a:buNone/>
            </a:pPr>
            <a:r>
              <a:rPr lang="de-DE" sz="2400" dirty="0">
                <a:latin typeface="Corbel" pitchFamily="34" charset="0"/>
              </a:rPr>
              <a:t>	- Mittagessen: ca. 4,80 €</a:t>
            </a:r>
          </a:p>
          <a:p>
            <a:pPr>
              <a:spcBef>
                <a:spcPts val="0"/>
              </a:spcBef>
            </a:pPr>
            <a:r>
              <a:rPr lang="de-DE" sz="2400" b="1" dirty="0">
                <a:latin typeface="Corbel" pitchFamily="34" charset="0"/>
              </a:rPr>
              <a:t>Anmeldung </a:t>
            </a:r>
            <a:r>
              <a:rPr lang="de-DE" sz="2300" dirty="0">
                <a:latin typeface="Corbel" pitchFamily="34" charset="0"/>
              </a:rPr>
              <a:t>(für mind. 2 Tage pro Woche):</a:t>
            </a:r>
          </a:p>
          <a:p>
            <a:pPr>
              <a:spcBef>
                <a:spcPts val="0"/>
              </a:spcBef>
              <a:buNone/>
            </a:pPr>
            <a:r>
              <a:rPr lang="de-DE" sz="2400" dirty="0">
                <a:latin typeface="Corbel" pitchFamily="34" charset="0"/>
              </a:rPr>
              <a:t>	- bei der Einschreibung,</a:t>
            </a:r>
          </a:p>
          <a:p>
            <a:pPr>
              <a:spcBef>
                <a:spcPts val="0"/>
              </a:spcBef>
              <a:buNone/>
            </a:pPr>
            <a:r>
              <a:rPr lang="de-DE" sz="2400" dirty="0">
                <a:latin typeface="Corbel" pitchFamily="34" charset="0"/>
              </a:rPr>
              <a:t>	- 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verbindlich für das gesamte Schuljahr</a:t>
            </a:r>
            <a:r>
              <a:rPr lang="de-DE" sz="2400" dirty="0">
                <a:latin typeface="Corbel" pitchFamily="34" charset="0"/>
              </a:rPr>
              <a:t>			</a:t>
            </a:r>
          </a:p>
          <a:p>
            <a:pPr>
              <a:buNone/>
            </a:pPr>
            <a:endParaRPr lang="de-DE" sz="2400" dirty="0">
              <a:latin typeface="Corbe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  <p:pic>
        <p:nvPicPr>
          <p:cNvPr id="3074" name="Picture 2" descr="http://www.schmuttertal-gymnasium.de/wordpress/wp-content/uploads/2012/09/ogs_te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485"/>
            <a:ext cx="2345432" cy="515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96899FC5-8211-470B-965D-8503F7BC698E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6118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71625" y="119064"/>
            <a:ext cx="6096719" cy="604573"/>
          </a:xfrm>
        </p:spPr>
        <p:txBody>
          <a:bodyPr/>
          <a:lstStyle/>
          <a:p>
            <a:r>
              <a:rPr lang="de-DE" sz="3600" dirty="0"/>
              <a:t>Schulweg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2919" y="2002186"/>
            <a:ext cx="8229600" cy="2016224"/>
          </a:xfrm>
        </p:spPr>
        <p:txBody>
          <a:bodyPr/>
          <a:lstStyle/>
          <a:p>
            <a:pPr algn="ctr">
              <a:buNone/>
            </a:pPr>
            <a:r>
              <a:rPr lang="de-DE" sz="5400" b="1" dirty="0">
                <a:solidFill>
                  <a:srgbClr val="820046"/>
                </a:solidFill>
                <a:latin typeface="Corbel" pitchFamily="34" charset="0"/>
              </a:rPr>
              <a:t>Die beste Schule ist </a:t>
            </a:r>
          </a:p>
          <a:p>
            <a:pPr algn="ctr">
              <a:buNone/>
            </a:pPr>
            <a:r>
              <a:rPr lang="de-DE" sz="5400" b="1" dirty="0">
                <a:solidFill>
                  <a:srgbClr val="820046"/>
                </a:solidFill>
                <a:latin typeface="Corbel" pitchFamily="34" charset="0"/>
              </a:rPr>
              <a:t>die nächstgelegene!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523ACEB7-1296-4AC3-81F4-F673E7F5F6E3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latin typeface="Corbel" pitchFamily="34" charset="0"/>
              </a:rPr>
              <a:t>Unsere Schüler kommen aus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57</a:t>
            </a:fld>
            <a:endParaRPr lang="de-DE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234" t="34624" r="15804" b="21942"/>
          <a:stretch>
            <a:fillRect/>
          </a:stretch>
        </p:blipFill>
        <p:spPr bwMode="auto">
          <a:xfrm>
            <a:off x="539551" y="841277"/>
            <a:ext cx="8147249" cy="432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6539085" y="3962381"/>
            <a:ext cx="2088232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820046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Bahn</a:t>
            </a:r>
          </a:p>
          <a:p>
            <a:r>
              <a:rPr lang="de-DE" b="1" i="1" dirty="0">
                <a:solidFill>
                  <a:srgbClr val="00B0F0"/>
                </a:solidFill>
              </a:rPr>
              <a:t>AVV</a:t>
            </a:r>
          </a:p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BBS</a:t>
            </a:r>
          </a:p>
          <a:p>
            <a:r>
              <a:rPr lang="de-DE" b="1" dirty="0">
                <a:solidFill>
                  <a:srgbClr val="FF0000"/>
                </a:solidFill>
              </a:rPr>
              <a:t>Schulbus</a:t>
            </a:r>
          </a:p>
        </p:txBody>
      </p:sp>
      <p:sp>
        <p:nvSpPr>
          <p:cNvPr id="18" name="Freihandform 17"/>
          <p:cNvSpPr/>
          <p:nvPr/>
        </p:nvSpPr>
        <p:spPr>
          <a:xfrm>
            <a:off x="611560" y="1156126"/>
            <a:ext cx="8095816" cy="1937724"/>
          </a:xfrm>
          <a:custGeom>
            <a:avLst/>
            <a:gdLst>
              <a:gd name="connsiteX0" fmla="*/ 39330 w 8100254"/>
              <a:gd name="connsiteY0" fmla="*/ 547628 h 1950300"/>
              <a:gd name="connsiteX1" fmla="*/ 101473 w 8100254"/>
              <a:gd name="connsiteY1" fmla="*/ 538750 h 1950300"/>
              <a:gd name="connsiteX2" fmla="*/ 571990 w 8100254"/>
              <a:gd name="connsiteY2" fmla="*/ 556506 h 1950300"/>
              <a:gd name="connsiteX3" fmla="*/ 589745 w 8100254"/>
              <a:gd name="connsiteY3" fmla="*/ 618650 h 1950300"/>
              <a:gd name="connsiteX4" fmla="*/ 580867 w 8100254"/>
              <a:gd name="connsiteY4" fmla="*/ 751815 h 1950300"/>
              <a:gd name="connsiteX5" fmla="*/ 571990 w 8100254"/>
              <a:gd name="connsiteY5" fmla="*/ 787325 h 1950300"/>
              <a:gd name="connsiteX6" fmla="*/ 545357 w 8100254"/>
              <a:gd name="connsiteY6" fmla="*/ 805081 h 1950300"/>
              <a:gd name="connsiteX7" fmla="*/ 536479 w 8100254"/>
              <a:gd name="connsiteY7" fmla="*/ 831714 h 1950300"/>
              <a:gd name="connsiteX8" fmla="*/ 509846 w 8100254"/>
              <a:gd name="connsiteY8" fmla="*/ 858347 h 1950300"/>
              <a:gd name="connsiteX9" fmla="*/ 500968 w 8100254"/>
              <a:gd name="connsiteY9" fmla="*/ 911613 h 1950300"/>
              <a:gd name="connsiteX10" fmla="*/ 492091 w 8100254"/>
              <a:gd name="connsiteY10" fmla="*/ 938246 h 1950300"/>
              <a:gd name="connsiteX11" fmla="*/ 483213 w 8100254"/>
              <a:gd name="connsiteY11" fmla="*/ 1009267 h 1950300"/>
              <a:gd name="connsiteX12" fmla="*/ 456580 w 8100254"/>
              <a:gd name="connsiteY12" fmla="*/ 1062533 h 1950300"/>
              <a:gd name="connsiteX13" fmla="*/ 447702 w 8100254"/>
              <a:gd name="connsiteY13" fmla="*/ 1089166 h 1950300"/>
              <a:gd name="connsiteX14" fmla="*/ 456580 w 8100254"/>
              <a:gd name="connsiteY14" fmla="*/ 1142432 h 1950300"/>
              <a:gd name="connsiteX15" fmla="*/ 509846 w 8100254"/>
              <a:gd name="connsiteY15" fmla="*/ 1186820 h 1950300"/>
              <a:gd name="connsiteX16" fmla="*/ 563112 w 8100254"/>
              <a:gd name="connsiteY16" fmla="*/ 1204576 h 1950300"/>
              <a:gd name="connsiteX17" fmla="*/ 598623 w 8100254"/>
              <a:gd name="connsiteY17" fmla="*/ 1275597 h 1950300"/>
              <a:gd name="connsiteX18" fmla="*/ 607500 w 8100254"/>
              <a:gd name="connsiteY18" fmla="*/ 1302230 h 1950300"/>
              <a:gd name="connsiteX19" fmla="*/ 643011 w 8100254"/>
              <a:gd name="connsiteY19" fmla="*/ 1337741 h 1950300"/>
              <a:gd name="connsiteX20" fmla="*/ 687399 w 8100254"/>
              <a:gd name="connsiteY20" fmla="*/ 1399884 h 1950300"/>
              <a:gd name="connsiteX21" fmla="*/ 758421 w 8100254"/>
              <a:gd name="connsiteY21" fmla="*/ 1426517 h 1950300"/>
              <a:gd name="connsiteX22" fmla="*/ 847198 w 8100254"/>
              <a:gd name="connsiteY22" fmla="*/ 1453150 h 1950300"/>
              <a:gd name="connsiteX23" fmla="*/ 900464 w 8100254"/>
              <a:gd name="connsiteY23" fmla="*/ 1479783 h 1950300"/>
              <a:gd name="connsiteX24" fmla="*/ 998118 w 8100254"/>
              <a:gd name="connsiteY24" fmla="*/ 1515294 h 1950300"/>
              <a:gd name="connsiteX25" fmla="*/ 1024751 w 8100254"/>
              <a:gd name="connsiteY25" fmla="*/ 1533050 h 1950300"/>
              <a:gd name="connsiteX26" fmla="*/ 1095772 w 8100254"/>
              <a:gd name="connsiteY26" fmla="*/ 1550805 h 1950300"/>
              <a:gd name="connsiteX27" fmla="*/ 1149038 w 8100254"/>
              <a:gd name="connsiteY27" fmla="*/ 1568560 h 1950300"/>
              <a:gd name="connsiteX28" fmla="*/ 1246693 w 8100254"/>
              <a:gd name="connsiteY28" fmla="*/ 1586316 h 1950300"/>
              <a:gd name="connsiteX29" fmla="*/ 1299959 w 8100254"/>
              <a:gd name="connsiteY29" fmla="*/ 1612949 h 1950300"/>
              <a:gd name="connsiteX30" fmla="*/ 1326592 w 8100254"/>
              <a:gd name="connsiteY30" fmla="*/ 1630704 h 1950300"/>
              <a:gd name="connsiteX31" fmla="*/ 1379858 w 8100254"/>
              <a:gd name="connsiteY31" fmla="*/ 1648459 h 1950300"/>
              <a:gd name="connsiteX32" fmla="*/ 1442001 w 8100254"/>
              <a:gd name="connsiteY32" fmla="*/ 1666215 h 1950300"/>
              <a:gd name="connsiteX33" fmla="*/ 1610677 w 8100254"/>
              <a:gd name="connsiteY33" fmla="*/ 1692848 h 1950300"/>
              <a:gd name="connsiteX34" fmla="*/ 1663943 w 8100254"/>
              <a:gd name="connsiteY34" fmla="*/ 1710603 h 1950300"/>
              <a:gd name="connsiteX35" fmla="*/ 1761598 w 8100254"/>
              <a:gd name="connsiteY35" fmla="*/ 1728358 h 1950300"/>
              <a:gd name="connsiteX36" fmla="*/ 1832619 w 8100254"/>
              <a:gd name="connsiteY36" fmla="*/ 1746114 h 1950300"/>
              <a:gd name="connsiteX37" fmla="*/ 1885885 w 8100254"/>
              <a:gd name="connsiteY37" fmla="*/ 1763869 h 1950300"/>
              <a:gd name="connsiteX38" fmla="*/ 1956906 w 8100254"/>
              <a:gd name="connsiteY38" fmla="*/ 1781624 h 1950300"/>
              <a:gd name="connsiteX39" fmla="*/ 1983539 w 8100254"/>
              <a:gd name="connsiteY39" fmla="*/ 1790502 h 1950300"/>
              <a:gd name="connsiteX40" fmla="*/ 2072316 w 8100254"/>
              <a:gd name="connsiteY40" fmla="*/ 1799380 h 1950300"/>
              <a:gd name="connsiteX41" fmla="*/ 2125582 w 8100254"/>
              <a:gd name="connsiteY41" fmla="*/ 1808257 h 1950300"/>
              <a:gd name="connsiteX42" fmla="*/ 2223236 w 8100254"/>
              <a:gd name="connsiteY42" fmla="*/ 1817135 h 1950300"/>
              <a:gd name="connsiteX43" fmla="*/ 2258747 w 8100254"/>
              <a:gd name="connsiteY43" fmla="*/ 1826013 h 1950300"/>
              <a:gd name="connsiteX44" fmla="*/ 2347524 w 8100254"/>
              <a:gd name="connsiteY44" fmla="*/ 1843768 h 1950300"/>
              <a:gd name="connsiteX45" fmla="*/ 2383034 w 8100254"/>
              <a:gd name="connsiteY45" fmla="*/ 1852646 h 1950300"/>
              <a:gd name="connsiteX46" fmla="*/ 2498444 w 8100254"/>
              <a:gd name="connsiteY46" fmla="*/ 1870401 h 1950300"/>
              <a:gd name="connsiteX47" fmla="*/ 2578343 w 8100254"/>
              <a:gd name="connsiteY47" fmla="*/ 1879279 h 1950300"/>
              <a:gd name="connsiteX48" fmla="*/ 2773652 w 8100254"/>
              <a:gd name="connsiteY48" fmla="*/ 1888156 h 1950300"/>
              <a:gd name="connsiteX49" fmla="*/ 2826918 w 8100254"/>
              <a:gd name="connsiteY49" fmla="*/ 1897034 h 1950300"/>
              <a:gd name="connsiteX50" fmla="*/ 2942328 w 8100254"/>
              <a:gd name="connsiteY50" fmla="*/ 1905912 h 1950300"/>
              <a:gd name="connsiteX51" fmla="*/ 3039982 w 8100254"/>
              <a:gd name="connsiteY51" fmla="*/ 1914789 h 1950300"/>
              <a:gd name="connsiteX52" fmla="*/ 3164269 w 8100254"/>
              <a:gd name="connsiteY52" fmla="*/ 1932545 h 1950300"/>
              <a:gd name="connsiteX53" fmla="*/ 3217535 w 8100254"/>
              <a:gd name="connsiteY53" fmla="*/ 1950300 h 1950300"/>
              <a:gd name="connsiteX54" fmla="*/ 3306312 w 8100254"/>
              <a:gd name="connsiteY54" fmla="*/ 1941422 h 1950300"/>
              <a:gd name="connsiteX55" fmla="*/ 3332945 w 8100254"/>
              <a:gd name="connsiteY55" fmla="*/ 1932545 h 1950300"/>
              <a:gd name="connsiteX56" fmla="*/ 3377333 w 8100254"/>
              <a:gd name="connsiteY56" fmla="*/ 1923667 h 1950300"/>
              <a:gd name="connsiteX57" fmla="*/ 3421722 w 8100254"/>
              <a:gd name="connsiteY57" fmla="*/ 1888156 h 1950300"/>
              <a:gd name="connsiteX58" fmla="*/ 3483865 w 8100254"/>
              <a:gd name="connsiteY58" fmla="*/ 1879279 h 1950300"/>
              <a:gd name="connsiteX59" fmla="*/ 3705807 w 8100254"/>
              <a:gd name="connsiteY59" fmla="*/ 1861523 h 1950300"/>
              <a:gd name="connsiteX60" fmla="*/ 3714685 w 8100254"/>
              <a:gd name="connsiteY60" fmla="*/ 1834890 h 1950300"/>
              <a:gd name="connsiteX61" fmla="*/ 4265100 w 8100254"/>
              <a:gd name="connsiteY61" fmla="*/ 1826013 h 1950300"/>
              <a:gd name="connsiteX62" fmla="*/ 4593574 w 8100254"/>
              <a:gd name="connsiteY62" fmla="*/ 1826013 h 1950300"/>
              <a:gd name="connsiteX63" fmla="*/ 4673473 w 8100254"/>
              <a:gd name="connsiteY63" fmla="*/ 1834890 h 1950300"/>
              <a:gd name="connsiteX64" fmla="*/ 4824394 w 8100254"/>
              <a:gd name="connsiteY64" fmla="*/ 1852646 h 1950300"/>
              <a:gd name="connsiteX65" fmla="*/ 4895415 w 8100254"/>
              <a:gd name="connsiteY65" fmla="*/ 1843768 h 1950300"/>
              <a:gd name="connsiteX66" fmla="*/ 4922048 w 8100254"/>
              <a:gd name="connsiteY66" fmla="*/ 1826013 h 1950300"/>
              <a:gd name="connsiteX67" fmla="*/ 4939803 w 8100254"/>
              <a:gd name="connsiteY67" fmla="*/ 1808257 h 1950300"/>
              <a:gd name="connsiteX68" fmla="*/ 4966436 w 8100254"/>
              <a:gd name="connsiteY68" fmla="*/ 1799380 h 1950300"/>
              <a:gd name="connsiteX69" fmla="*/ 5001947 w 8100254"/>
              <a:gd name="connsiteY69" fmla="*/ 1772747 h 1950300"/>
              <a:gd name="connsiteX70" fmla="*/ 5019702 w 8100254"/>
              <a:gd name="connsiteY70" fmla="*/ 1754991 h 1950300"/>
              <a:gd name="connsiteX71" fmla="*/ 5055213 w 8100254"/>
              <a:gd name="connsiteY71" fmla="*/ 1746114 h 1950300"/>
              <a:gd name="connsiteX72" fmla="*/ 5081846 w 8100254"/>
              <a:gd name="connsiteY72" fmla="*/ 1728358 h 1950300"/>
              <a:gd name="connsiteX73" fmla="*/ 5108479 w 8100254"/>
              <a:gd name="connsiteY73" fmla="*/ 1701725 h 1950300"/>
              <a:gd name="connsiteX74" fmla="*/ 5135112 w 8100254"/>
              <a:gd name="connsiteY74" fmla="*/ 1692848 h 1950300"/>
              <a:gd name="connsiteX75" fmla="*/ 5161745 w 8100254"/>
              <a:gd name="connsiteY75" fmla="*/ 1675092 h 1950300"/>
              <a:gd name="connsiteX76" fmla="*/ 5188378 w 8100254"/>
              <a:gd name="connsiteY76" fmla="*/ 1666215 h 1950300"/>
              <a:gd name="connsiteX77" fmla="*/ 5232766 w 8100254"/>
              <a:gd name="connsiteY77" fmla="*/ 1639582 h 1950300"/>
              <a:gd name="connsiteX78" fmla="*/ 5259399 w 8100254"/>
              <a:gd name="connsiteY78" fmla="*/ 1621826 h 1950300"/>
              <a:gd name="connsiteX79" fmla="*/ 5286032 w 8100254"/>
              <a:gd name="connsiteY79" fmla="*/ 1612949 h 1950300"/>
              <a:gd name="connsiteX80" fmla="*/ 5312665 w 8100254"/>
              <a:gd name="connsiteY80" fmla="*/ 1586316 h 1950300"/>
              <a:gd name="connsiteX81" fmla="*/ 5365932 w 8100254"/>
              <a:gd name="connsiteY81" fmla="*/ 1550805 h 1950300"/>
              <a:gd name="connsiteX82" fmla="*/ 5419198 w 8100254"/>
              <a:gd name="connsiteY82" fmla="*/ 1506417 h 1950300"/>
              <a:gd name="connsiteX83" fmla="*/ 5436953 w 8100254"/>
              <a:gd name="connsiteY83" fmla="*/ 1488661 h 1950300"/>
              <a:gd name="connsiteX84" fmla="*/ 5490219 w 8100254"/>
              <a:gd name="connsiteY84" fmla="*/ 1453150 h 1950300"/>
              <a:gd name="connsiteX85" fmla="*/ 5516852 w 8100254"/>
              <a:gd name="connsiteY85" fmla="*/ 1435395 h 1950300"/>
              <a:gd name="connsiteX86" fmla="*/ 5543485 w 8100254"/>
              <a:gd name="connsiteY86" fmla="*/ 1417640 h 1950300"/>
              <a:gd name="connsiteX87" fmla="*/ 5561240 w 8100254"/>
              <a:gd name="connsiteY87" fmla="*/ 1399884 h 1950300"/>
              <a:gd name="connsiteX88" fmla="*/ 5614506 w 8100254"/>
              <a:gd name="connsiteY88" fmla="*/ 1382129 h 1950300"/>
              <a:gd name="connsiteX89" fmla="*/ 5667772 w 8100254"/>
              <a:gd name="connsiteY89" fmla="*/ 1337741 h 1950300"/>
              <a:gd name="connsiteX90" fmla="*/ 5694405 w 8100254"/>
              <a:gd name="connsiteY90" fmla="*/ 1328863 h 1950300"/>
              <a:gd name="connsiteX91" fmla="*/ 5738794 w 8100254"/>
              <a:gd name="connsiteY91" fmla="*/ 1248964 h 1950300"/>
              <a:gd name="connsiteX92" fmla="*/ 5765427 w 8100254"/>
              <a:gd name="connsiteY92" fmla="*/ 1222331 h 1950300"/>
              <a:gd name="connsiteX93" fmla="*/ 5809815 w 8100254"/>
              <a:gd name="connsiteY93" fmla="*/ 1177943 h 1950300"/>
              <a:gd name="connsiteX94" fmla="*/ 5845326 w 8100254"/>
              <a:gd name="connsiteY94" fmla="*/ 1169065 h 1950300"/>
              <a:gd name="connsiteX95" fmla="*/ 5889714 w 8100254"/>
              <a:gd name="connsiteY95" fmla="*/ 1133554 h 1950300"/>
              <a:gd name="connsiteX96" fmla="*/ 5907469 w 8100254"/>
              <a:gd name="connsiteY96" fmla="*/ 1106921 h 1950300"/>
              <a:gd name="connsiteX97" fmla="*/ 5934102 w 8100254"/>
              <a:gd name="connsiteY97" fmla="*/ 1089166 h 1950300"/>
              <a:gd name="connsiteX98" fmla="*/ 5978491 w 8100254"/>
              <a:gd name="connsiteY98" fmla="*/ 1053655 h 1950300"/>
              <a:gd name="connsiteX99" fmla="*/ 6014001 w 8100254"/>
              <a:gd name="connsiteY99" fmla="*/ 1000389 h 1950300"/>
              <a:gd name="connsiteX100" fmla="*/ 6085023 w 8100254"/>
              <a:gd name="connsiteY100" fmla="*/ 938246 h 1950300"/>
              <a:gd name="connsiteX101" fmla="*/ 6129411 w 8100254"/>
              <a:gd name="connsiteY101" fmla="*/ 902735 h 1950300"/>
              <a:gd name="connsiteX102" fmla="*/ 6164922 w 8100254"/>
              <a:gd name="connsiteY102" fmla="*/ 858347 h 1950300"/>
              <a:gd name="connsiteX103" fmla="*/ 6191555 w 8100254"/>
              <a:gd name="connsiteY103" fmla="*/ 840591 h 1950300"/>
              <a:gd name="connsiteX104" fmla="*/ 6244821 w 8100254"/>
              <a:gd name="connsiteY104" fmla="*/ 805081 h 1950300"/>
              <a:gd name="connsiteX105" fmla="*/ 6289209 w 8100254"/>
              <a:gd name="connsiteY105" fmla="*/ 769570 h 1950300"/>
              <a:gd name="connsiteX106" fmla="*/ 6315842 w 8100254"/>
              <a:gd name="connsiteY106" fmla="*/ 742937 h 1950300"/>
              <a:gd name="connsiteX107" fmla="*/ 6342475 w 8100254"/>
              <a:gd name="connsiteY107" fmla="*/ 725182 h 1950300"/>
              <a:gd name="connsiteX108" fmla="*/ 6377986 w 8100254"/>
              <a:gd name="connsiteY108" fmla="*/ 680793 h 1950300"/>
              <a:gd name="connsiteX109" fmla="*/ 6431252 w 8100254"/>
              <a:gd name="connsiteY109" fmla="*/ 654160 h 1950300"/>
              <a:gd name="connsiteX110" fmla="*/ 6457885 w 8100254"/>
              <a:gd name="connsiteY110" fmla="*/ 636405 h 1950300"/>
              <a:gd name="connsiteX111" fmla="*/ 6502273 w 8100254"/>
              <a:gd name="connsiteY111" fmla="*/ 583139 h 1950300"/>
              <a:gd name="connsiteX112" fmla="*/ 6528906 w 8100254"/>
              <a:gd name="connsiteY112" fmla="*/ 565383 h 1950300"/>
              <a:gd name="connsiteX113" fmla="*/ 6546662 w 8100254"/>
              <a:gd name="connsiteY113" fmla="*/ 547628 h 1950300"/>
              <a:gd name="connsiteX114" fmla="*/ 6599928 w 8100254"/>
              <a:gd name="connsiteY114" fmla="*/ 512117 h 1950300"/>
              <a:gd name="connsiteX115" fmla="*/ 6626561 w 8100254"/>
              <a:gd name="connsiteY115" fmla="*/ 494362 h 1950300"/>
              <a:gd name="connsiteX116" fmla="*/ 6670949 w 8100254"/>
              <a:gd name="connsiteY116" fmla="*/ 449974 h 1950300"/>
              <a:gd name="connsiteX117" fmla="*/ 6706460 w 8100254"/>
              <a:gd name="connsiteY117" fmla="*/ 414463 h 1950300"/>
              <a:gd name="connsiteX118" fmla="*/ 6741970 w 8100254"/>
              <a:gd name="connsiteY118" fmla="*/ 378952 h 1950300"/>
              <a:gd name="connsiteX119" fmla="*/ 6759726 w 8100254"/>
              <a:gd name="connsiteY119" fmla="*/ 361197 h 1950300"/>
              <a:gd name="connsiteX120" fmla="*/ 6786359 w 8100254"/>
              <a:gd name="connsiteY120" fmla="*/ 352319 h 1950300"/>
              <a:gd name="connsiteX121" fmla="*/ 6812992 w 8100254"/>
              <a:gd name="connsiteY121" fmla="*/ 334564 h 1950300"/>
              <a:gd name="connsiteX122" fmla="*/ 6866258 w 8100254"/>
              <a:gd name="connsiteY122" fmla="*/ 307931 h 1950300"/>
              <a:gd name="connsiteX123" fmla="*/ 6901768 w 8100254"/>
              <a:gd name="connsiteY123" fmla="*/ 272420 h 1950300"/>
              <a:gd name="connsiteX124" fmla="*/ 6919524 w 8100254"/>
              <a:gd name="connsiteY124" fmla="*/ 245787 h 1950300"/>
              <a:gd name="connsiteX125" fmla="*/ 6972790 w 8100254"/>
              <a:gd name="connsiteY125" fmla="*/ 219154 h 1950300"/>
              <a:gd name="connsiteX126" fmla="*/ 7026056 w 8100254"/>
              <a:gd name="connsiteY126" fmla="*/ 183644 h 1950300"/>
              <a:gd name="connsiteX127" fmla="*/ 7052689 w 8100254"/>
              <a:gd name="connsiteY127" fmla="*/ 157011 h 1950300"/>
              <a:gd name="connsiteX128" fmla="*/ 7114832 w 8100254"/>
              <a:gd name="connsiteY128" fmla="*/ 148133 h 1950300"/>
              <a:gd name="connsiteX129" fmla="*/ 7132588 w 8100254"/>
              <a:gd name="connsiteY129" fmla="*/ 130378 h 1950300"/>
              <a:gd name="connsiteX130" fmla="*/ 7185854 w 8100254"/>
              <a:gd name="connsiteY130" fmla="*/ 112622 h 1950300"/>
              <a:gd name="connsiteX131" fmla="*/ 7292386 w 8100254"/>
              <a:gd name="connsiteY131" fmla="*/ 94867 h 1950300"/>
              <a:gd name="connsiteX132" fmla="*/ 7407796 w 8100254"/>
              <a:gd name="connsiteY132" fmla="*/ 77112 h 1950300"/>
              <a:gd name="connsiteX133" fmla="*/ 7434429 w 8100254"/>
              <a:gd name="connsiteY133" fmla="*/ 68234 h 1950300"/>
              <a:gd name="connsiteX134" fmla="*/ 7496572 w 8100254"/>
              <a:gd name="connsiteY134" fmla="*/ 50479 h 1950300"/>
              <a:gd name="connsiteX135" fmla="*/ 7514328 w 8100254"/>
              <a:gd name="connsiteY135" fmla="*/ 32723 h 1950300"/>
              <a:gd name="connsiteX136" fmla="*/ 7567594 w 8100254"/>
              <a:gd name="connsiteY136" fmla="*/ 6090 h 1950300"/>
              <a:gd name="connsiteX137" fmla="*/ 7780658 w 8100254"/>
              <a:gd name="connsiteY137" fmla="*/ 23846 h 1950300"/>
              <a:gd name="connsiteX138" fmla="*/ 7842801 w 8100254"/>
              <a:gd name="connsiteY138" fmla="*/ 32723 h 1950300"/>
              <a:gd name="connsiteX139" fmla="*/ 7869434 w 8100254"/>
              <a:gd name="connsiteY139" fmla="*/ 50479 h 1950300"/>
              <a:gd name="connsiteX140" fmla="*/ 7887190 w 8100254"/>
              <a:gd name="connsiteY140" fmla="*/ 68234 h 1950300"/>
              <a:gd name="connsiteX141" fmla="*/ 7922700 w 8100254"/>
              <a:gd name="connsiteY141" fmla="*/ 77112 h 1950300"/>
              <a:gd name="connsiteX142" fmla="*/ 7949333 w 8100254"/>
              <a:gd name="connsiteY142" fmla="*/ 85989 h 1950300"/>
              <a:gd name="connsiteX143" fmla="*/ 7958211 w 8100254"/>
              <a:gd name="connsiteY143" fmla="*/ 121500 h 1950300"/>
              <a:gd name="connsiteX144" fmla="*/ 7975966 w 8100254"/>
              <a:gd name="connsiteY144" fmla="*/ 148133 h 1950300"/>
              <a:gd name="connsiteX145" fmla="*/ 7984844 w 8100254"/>
              <a:gd name="connsiteY145" fmla="*/ 174766 h 1950300"/>
              <a:gd name="connsiteX146" fmla="*/ 8011477 w 8100254"/>
              <a:gd name="connsiteY146" fmla="*/ 334564 h 1950300"/>
              <a:gd name="connsiteX147" fmla="*/ 8029232 w 8100254"/>
              <a:gd name="connsiteY147" fmla="*/ 396708 h 1950300"/>
              <a:gd name="connsiteX148" fmla="*/ 8055865 w 8100254"/>
              <a:gd name="connsiteY148" fmla="*/ 405585 h 1950300"/>
              <a:gd name="connsiteX149" fmla="*/ 8073621 w 8100254"/>
              <a:gd name="connsiteY149" fmla="*/ 423341 h 1950300"/>
              <a:gd name="connsiteX150" fmla="*/ 8100254 w 8100254"/>
              <a:gd name="connsiteY150" fmla="*/ 467729 h 195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8100254" h="1950300">
                <a:moveTo>
                  <a:pt x="39330" y="547628"/>
                </a:moveTo>
                <a:cubicBezTo>
                  <a:pt x="119243" y="574267"/>
                  <a:pt x="0" y="541493"/>
                  <a:pt x="101473" y="538750"/>
                </a:cubicBezTo>
                <a:cubicBezTo>
                  <a:pt x="191534" y="536316"/>
                  <a:pt x="455854" y="550699"/>
                  <a:pt x="571990" y="556506"/>
                </a:cubicBezTo>
                <a:cubicBezTo>
                  <a:pt x="576175" y="569063"/>
                  <a:pt x="589745" y="607506"/>
                  <a:pt x="589745" y="618650"/>
                </a:cubicBezTo>
                <a:cubicBezTo>
                  <a:pt x="589745" y="663137"/>
                  <a:pt x="585524" y="707573"/>
                  <a:pt x="580867" y="751815"/>
                </a:cubicBezTo>
                <a:cubicBezTo>
                  <a:pt x="579590" y="763949"/>
                  <a:pt x="578758" y="777173"/>
                  <a:pt x="571990" y="787325"/>
                </a:cubicBezTo>
                <a:cubicBezTo>
                  <a:pt x="566072" y="796203"/>
                  <a:pt x="554235" y="799162"/>
                  <a:pt x="545357" y="805081"/>
                </a:cubicBezTo>
                <a:cubicBezTo>
                  <a:pt x="542398" y="813959"/>
                  <a:pt x="541670" y="823928"/>
                  <a:pt x="536479" y="831714"/>
                </a:cubicBezTo>
                <a:cubicBezTo>
                  <a:pt x="529515" y="842160"/>
                  <a:pt x="514945" y="846874"/>
                  <a:pt x="509846" y="858347"/>
                </a:cubicBezTo>
                <a:cubicBezTo>
                  <a:pt x="502535" y="874796"/>
                  <a:pt x="504873" y="894041"/>
                  <a:pt x="500968" y="911613"/>
                </a:cubicBezTo>
                <a:cubicBezTo>
                  <a:pt x="498938" y="920748"/>
                  <a:pt x="495050" y="929368"/>
                  <a:pt x="492091" y="938246"/>
                </a:cubicBezTo>
                <a:cubicBezTo>
                  <a:pt x="489132" y="961920"/>
                  <a:pt x="487481" y="985794"/>
                  <a:pt x="483213" y="1009267"/>
                </a:cubicBezTo>
                <a:cubicBezTo>
                  <a:pt x="476838" y="1044331"/>
                  <a:pt x="472825" y="1030042"/>
                  <a:pt x="456580" y="1062533"/>
                </a:cubicBezTo>
                <a:cubicBezTo>
                  <a:pt x="452395" y="1070903"/>
                  <a:pt x="450661" y="1080288"/>
                  <a:pt x="447702" y="1089166"/>
                </a:cubicBezTo>
                <a:cubicBezTo>
                  <a:pt x="450661" y="1106921"/>
                  <a:pt x="449269" y="1125983"/>
                  <a:pt x="456580" y="1142432"/>
                </a:cubicBezTo>
                <a:cubicBezTo>
                  <a:pt x="461727" y="1154012"/>
                  <a:pt x="497438" y="1181305"/>
                  <a:pt x="509846" y="1186820"/>
                </a:cubicBezTo>
                <a:cubicBezTo>
                  <a:pt x="526949" y="1194421"/>
                  <a:pt x="563112" y="1204576"/>
                  <a:pt x="563112" y="1204576"/>
                </a:cubicBezTo>
                <a:cubicBezTo>
                  <a:pt x="583514" y="1265783"/>
                  <a:pt x="567633" y="1244608"/>
                  <a:pt x="598623" y="1275597"/>
                </a:cubicBezTo>
                <a:cubicBezTo>
                  <a:pt x="601582" y="1284475"/>
                  <a:pt x="602061" y="1294615"/>
                  <a:pt x="607500" y="1302230"/>
                </a:cubicBezTo>
                <a:cubicBezTo>
                  <a:pt x="617230" y="1315852"/>
                  <a:pt x="643011" y="1337741"/>
                  <a:pt x="643011" y="1337741"/>
                </a:cubicBezTo>
                <a:cubicBezTo>
                  <a:pt x="663725" y="1399885"/>
                  <a:pt x="643011" y="1385089"/>
                  <a:pt x="687399" y="1399884"/>
                </a:cubicBezTo>
                <a:cubicBezTo>
                  <a:pt x="719075" y="1431560"/>
                  <a:pt x="694335" y="1413700"/>
                  <a:pt x="758421" y="1426517"/>
                </a:cubicBezTo>
                <a:cubicBezTo>
                  <a:pt x="791957" y="1433224"/>
                  <a:pt x="813237" y="1441830"/>
                  <a:pt x="847198" y="1453150"/>
                </a:cubicBezTo>
                <a:cubicBezTo>
                  <a:pt x="944318" y="1485523"/>
                  <a:pt x="797219" y="1433896"/>
                  <a:pt x="900464" y="1479783"/>
                </a:cubicBezTo>
                <a:cubicBezTo>
                  <a:pt x="975017" y="1512918"/>
                  <a:pt x="931100" y="1481784"/>
                  <a:pt x="998118" y="1515294"/>
                </a:cubicBezTo>
                <a:cubicBezTo>
                  <a:pt x="1007661" y="1520066"/>
                  <a:pt x="1015208" y="1528278"/>
                  <a:pt x="1024751" y="1533050"/>
                </a:cubicBezTo>
                <a:cubicBezTo>
                  <a:pt x="1046295" y="1543822"/>
                  <a:pt x="1073496" y="1544730"/>
                  <a:pt x="1095772" y="1550805"/>
                </a:cubicBezTo>
                <a:cubicBezTo>
                  <a:pt x="1113828" y="1555729"/>
                  <a:pt x="1130510" y="1565913"/>
                  <a:pt x="1149038" y="1568560"/>
                </a:cubicBezTo>
                <a:cubicBezTo>
                  <a:pt x="1223261" y="1579164"/>
                  <a:pt x="1190882" y="1572363"/>
                  <a:pt x="1246693" y="1586316"/>
                </a:cubicBezTo>
                <a:cubicBezTo>
                  <a:pt x="1323019" y="1637199"/>
                  <a:pt x="1226449" y="1576194"/>
                  <a:pt x="1299959" y="1612949"/>
                </a:cubicBezTo>
                <a:cubicBezTo>
                  <a:pt x="1309502" y="1617721"/>
                  <a:pt x="1316842" y="1626371"/>
                  <a:pt x="1326592" y="1630704"/>
                </a:cubicBezTo>
                <a:cubicBezTo>
                  <a:pt x="1343695" y="1638305"/>
                  <a:pt x="1362103" y="1642541"/>
                  <a:pt x="1379858" y="1648459"/>
                </a:cubicBezTo>
                <a:cubicBezTo>
                  <a:pt x="1402676" y="1656065"/>
                  <a:pt x="1417478" y="1661756"/>
                  <a:pt x="1442001" y="1666215"/>
                </a:cubicBezTo>
                <a:cubicBezTo>
                  <a:pt x="1483629" y="1673784"/>
                  <a:pt x="1580117" y="1682661"/>
                  <a:pt x="1610677" y="1692848"/>
                </a:cubicBezTo>
                <a:cubicBezTo>
                  <a:pt x="1628432" y="1698766"/>
                  <a:pt x="1645482" y="1707526"/>
                  <a:pt x="1663943" y="1710603"/>
                </a:cubicBezTo>
                <a:cubicBezTo>
                  <a:pt x="1696545" y="1716037"/>
                  <a:pt x="1729357" y="1720918"/>
                  <a:pt x="1761598" y="1728358"/>
                </a:cubicBezTo>
                <a:cubicBezTo>
                  <a:pt x="1785375" y="1733845"/>
                  <a:pt x="1809469" y="1738397"/>
                  <a:pt x="1832619" y="1746114"/>
                </a:cubicBezTo>
                <a:cubicBezTo>
                  <a:pt x="1850374" y="1752032"/>
                  <a:pt x="1867728" y="1759330"/>
                  <a:pt x="1885885" y="1763869"/>
                </a:cubicBezTo>
                <a:cubicBezTo>
                  <a:pt x="1909559" y="1769787"/>
                  <a:pt x="1933756" y="1773907"/>
                  <a:pt x="1956906" y="1781624"/>
                </a:cubicBezTo>
                <a:cubicBezTo>
                  <a:pt x="1965784" y="1784583"/>
                  <a:pt x="1974290" y="1789079"/>
                  <a:pt x="1983539" y="1790502"/>
                </a:cubicBezTo>
                <a:cubicBezTo>
                  <a:pt x="2012933" y="1795024"/>
                  <a:pt x="2042806" y="1795691"/>
                  <a:pt x="2072316" y="1799380"/>
                </a:cubicBezTo>
                <a:cubicBezTo>
                  <a:pt x="2090177" y="1801613"/>
                  <a:pt x="2107705" y="1806154"/>
                  <a:pt x="2125582" y="1808257"/>
                </a:cubicBezTo>
                <a:cubicBezTo>
                  <a:pt x="2158044" y="1812076"/>
                  <a:pt x="2190685" y="1814176"/>
                  <a:pt x="2223236" y="1817135"/>
                </a:cubicBezTo>
                <a:cubicBezTo>
                  <a:pt x="2235073" y="1820094"/>
                  <a:pt x="2246817" y="1823456"/>
                  <a:pt x="2258747" y="1826013"/>
                </a:cubicBezTo>
                <a:cubicBezTo>
                  <a:pt x="2288255" y="1832336"/>
                  <a:pt x="2318247" y="1836448"/>
                  <a:pt x="2347524" y="1843768"/>
                </a:cubicBezTo>
                <a:cubicBezTo>
                  <a:pt x="2359361" y="1846727"/>
                  <a:pt x="2371070" y="1850253"/>
                  <a:pt x="2383034" y="1852646"/>
                </a:cubicBezTo>
                <a:cubicBezTo>
                  <a:pt x="2407701" y="1857579"/>
                  <a:pt x="2475721" y="1867561"/>
                  <a:pt x="2498444" y="1870401"/>
                </a:cubicBezTo>
                <a:cubicBezTo>
                  <a:pt x="2525034" y="1873725"/>
                  <a:pt x="2551602" y="1877554"/>
                  <a:pt x="2578343" y="1879279"/>
                </a:cubicBezTo>
                <a:cubicBezTo>
                  <a:pt x="2643378" y="1883475"/>
                  <a:pt x="2708549" y="1885197"/>
                  <a:pt x="2773652" y="1888156"/>
                </a:cubicBezTo>
                <a:cubicBezTo>
                  <a:pt x="2791407" y="1891115"/>
                  <a:pt x="2809017" y="1895150"/>
                  <a:pt x="2826918" y="1897034"/>
                </a:cubicBezTo>
                <a:cubicBezTo>
                  <a:pt x="2865290" y="1901073"/>
                  <a:pt x="2903878" y="1902708"/>
                  <a:pt x="2942328" y="1905912"/>
                </a:cubicBezTo>
                <a:lnTo>
                  <a:pt x="3039982" y="1914789"/>
                </a:lnTo>
                <a:cubicBezTo>
                  <a:pt x="3075937" y="1918384"/>
                  <a:pt x="3126793" y="1922324"/>
                  <a:pt x="3164269" y="1932545"/>
                </a:cubicBezTo>
                <a:cubicBezTo>
                  <a:pt x="3182325" y="1937469"/>
                  <a:pt x="3217535" y="1950300"/>
                  <a:pt x="3217535" y="1950300"/>
                </a:cubicBezTo>
                <a:cubicBezTo>
                  <a:pt x="3247127" y="1947341"/>
                  <a:pt x="3276918" y="1945944"/>
                  <a:pt x="3306312" y="1941422"/>
                </a:cubicBezTo>
                <a:cubicBezTo>
                  <a:pt x="3315561" y="1939999"/>
                  <a:pt x="3323867" y="1934815"/>
                  <a:pt x="3332945" y="1932545"/>
                </a:cubicBezTo>
                <a:cubicBezTo>
                  <a:pt x="3347584" y="1928885"/>
                  <a:pt x="3362537" y="1926626"/>
                  <a:pt x="3377333" y="1923667"/>
                </a:cubicBezTo>
                <a:cubicBezTo>
                  <a:pt x="3388826" y="1912174"/>
                  <a:pt x="3405726" y="1892955"/>
                  <a:pt x="3421722" y="1888156"/>
                </a:cubicBezTo>
                <a:cubicBezTo>
                  <a:pt x="3441764" y="1882143"/>
                  <a:pt x="3463151" y="1882238"/>
                  <a:pt x="3483865" y="1879279"/>
                </a:cubicBezTo>
                <a:cubicBezTo>
                  <a:pt x="3596002" y="1841899"/>
                  <a:pt x="3336253" y="1925794"/>
                  <a:pt x="3705807" y="1861523"/>
                </a:cubicBezTo>
                <a:cubicBezTo>
                  <a:pt x="3715027" y="1859920"/>
                  <a:pt x="3705346" y="1835483"/>
                  <a:pt x="3714685" y="1834890"/>
                </a:cubicBezTo>
                <a:cubicBezTo>
                  <a:pt x="3897812" y="1823263"/>
                  <a:pt x="4081628" y="1828972"/>
                  <a:pt x="4265100" y="1826013"/>
                </a:cubicBezTo>
                <a:cubicBezTo>
                  <a:pt x="4385922" y="1785737"/>
                  <a:pt x="4296386" y="1812191"/>
                  <a:pt x="4593574" y="1826013"/>
                </a:cubicBezTo>
                <a:cubicBezTo>
                  <a:pt x="4620342" y="1827258"/>
                  <a:pt x="4646840" y="1831931"/>
                  <a:pt x="4673473" y="1834890"/>
                </a:cubicBezTo>
                <a:cubicBezTo>
                  <a:pt x="4733058" y="1854752"/>
                  <a:pt x="4719405" y="1852646"/>
                  <a:pt x="4824394" y="1852646"/>
                </a:cubicBezTo>
                <a:cubicBezTo>
                  <a:pt x="4848252" y="1852646"/>
                  <a:pt x="4871741" y="1846727"/>
                  <a:pt x="4895415" y="1843768"/>
                </a:cubicBezTo>
                <a:cubicBezTo>
                  <a:pt x="4904293" y="1837850"/>
                  <a:pt x="4913717" y="1832678"/>
                  <a:pt x="4922048" y="1826013"/>
                </a:cubicBezTo>
                <a:cubicBezTo>
                  <a:pt x="4928584" y="1820784"/>
                  <a:pt x="4932626" y="1812563"/>
                  <a:pt x="4939803" y="1808257"/>
                </a:cubicBezTo>
                <a:cubicBezTo>
                  <a:pt x="4947827" y="1803442"/>
                  <a:pt x="4957558" y="1802339"/>
                  <a:pt x="4966436" y="1799380"/>
                </a:cubicBezTo>
                <a:cubicBezTo>
                  <a:pt x="4978273" y="1790502"/>
                  <a:pt x="4990580" y="1782219"/>
                  <a:pt x="5001947" y="1772747"/>
                </a:cubicBezTo>
                <a:cubicBezTo>
                  <a:pt x="5008377" y="1767389"/>
                  <a:pt x="5012216" y="1758734"/>
                  <a:pt x="5019702" y="1754991"/>
                </a:cubicBezTo>
                <a:cubicBezTo>
                  <a:pt x="5030615" y="1749534"/>
                  <a:pt x="5043376" y="1749073"/>
                  <a:pt x="5055213" y="1746114"/>
                </a:cubicBezTo>
                <a:cubicBezTo>
                  <a:pt x="5064091" y="1740195"/>
                  <a:pt x="5073649" y="1735189"/>
                  <a:pt x="5081846" y="1728358"/>
                </a:cubicBezTo>
                <a:cubicBezTo>
                  <a:pt x="5091491" y="1720320"/>
                  <a:pt x="5098033" y="1708689"/>
                  <a:pt x="5108479" y="1701725"/>
                </a:cubicBezTo>
                <a:cubicBezTo>
                  <a:pt x="5116265" y="1696534"/>
                  <a:pt x="5126234" y="1695807"/>
                  <a:pt x="5135112" y="1692848"/>
                </a:cubicBezTo>
                <a:cubicBezTo>
                  <a:pt x="5143990" y="1686929"/>
                  <a:pt x="5152202" y="1679864"/>
                  <a:pt x="5161745" y="1675092"/>
                </a:cubicBezTo>
                <a:cubicBezTo>
                  <a:pt x="5170115" y="1670907"/>
                  <a:pt x="5180354" y="1671030"/>
                  <a:pt x="5188378" y="1666215"/>
                </a:cubicBezTo>
                <a:cubicBezTo>
                  <a:pt x="5249308" y="1629657"/>
                  <a:pt x="5157320" y="1664729"/>
                  <a:pt x="5232766" y="1639582"/>
                </a:cubicBezTo>
                <a:cubicBezTo>
                  <a:pt x="5241644" y="1633663"/>
                  <a:pt x="5249856" y="1626598"/>
                  <a:pt x="5259399" y="1621826"/>
                </a:cubicBezTo>
                <a:cubicBezTo>
                  <a:pt x="5267769" y="1617641"/>
                  <a:pt x="5278246" y="1618140"/>
                  <a:pt x="5286032" y="1612949"/>
                </a:cubicBezTo>
                <a:cubicBezTo>
                  <a:pt x="5296478" y="1605985"/>
                  <a:pt x="5302755" y="1594024"/>
                  <a:pt x="5312665" y="1586316"/>
                </a:cubicBezTo>
                <a:cubicBezTo>
                  <a:pt x="5329510" y="1573215"/>
                  <a:pt x="5350843" y="1565894"/>
                  <a:pt x="5365932" y="1550805"/>
                </a:cubicBezTo>
                <a:cubicBezTo>
                  <a:pt x="5429205" y="1487532"/>
                  <a:pt x="5357393" y="1555862"/>
                  <a:pt x="5419198" y="1506417"/>
                </a:cubicBezTo>
                <a:cubicBezTo>
                  <a:pt x="5425734" y="1501188"/>
                  <a:pt x="5430257" y="1493683"/>
                  <a:pt x="5436953" y="1488661"/>
                </a:cubicBezTo>
                <a:cubicBezTo>
                  <a:pt x="5454024" y="1475857"/>
                  <a:pt x="5472464" y="1464987"/>
                  <a:pt x="5490219" y="1453150"/>
                </a:cubicBezTo>
                <a:lnTo>
                  <a:pt x="5516852" y="1435395"/>
                </a:lnTo>
                <a:cubicBezTo>
                  <a:pt x="5525730" y="1429477"/>
                  <a:pt x="5535941" y="1425185"/>
                  <a:pt x="5543485" y="1417640"/>
                </a:cubicBezTo>
                <a:cubicBezTo>
                  <a:pt x="5549403" y="1411721"/>
                  <a:pt x="5553754" y="1403627"/>
                  <a:pt x="5561240" y="1399884"/>
                </a:cubicBezTo>
                <a:cubicBezTo>
                  <a:pt x="5577980" y="1391514"/>
                  <a:pt x="5614506" y="1382129"/>
                  <a:pt x="5614506" y="1382129"/>
                </a:cubicBezTo>
                <a:cubicBezTo>
                  <a:pt x="5634141" y="1362494"/>
                  <a:pt x="5643051" y="1350101"/>
                  <a:pt x="5667772" y="1337741"/>
                </a:cubicBezTo>
                <a:cubicBezTo>
                  <a:pt x="5676142" y="1333556"/>
                  <a:pt x="5685527" y="1331822"/>
                  <a:pt x="5694405" y="1328863"/>
                </a:cubicBezTo>
                <a:cubicBezTo>
                  <a:pt x="5705569" y="1295372"/>
                  <a:pt x="5708268" y="1279490"/>
                  <a:pt x="5738794" y="1248964"/>
                </a:cubicBezTo>
                <a:cubicBezTo>
                  <a:pt x="5747672" y="1240086"/>
                  <a:pt x="5757390" y="1231976"/>
                  <a:pt x="5765427" y="1222331"/>
                </a:cubicBezTo>
                <a:cubicBezTo>
                  <a:pt x="5787348" y="1196026"/>
                  <a:pt x="5776057" y="1192411"/>
                  <a:pt x="5809815" y="1177943"/>
                </a:cubicBezTo>
                <a:cubicBezTo>
                  <a:pt x="5821030" y="1173137"/>
                  <a:pt x="5833489" y="1172024"/>
                  <a:pt x="5845326" y="1169065"/>
                </a:cubicBezTo>
                <a:cubicBezTo>
                  <a:pt x="5896209" y="1092739"/>
                  <a:pt x="5828456" y="1182561"/>
                  <a:pt x="5889714" y="1133554"/>
                </a:cubicBezTo>
                <a:cubicBezTo>
                  <a:pt x="5898045" y="1126889"/>
                  <a:pt x="5899924" y="1114466"/>
                  <a:pt x="5907469" y="1106921"/>
                </a:cubicBezTo>
                <a:cubicBezTo>
                  <a:pt x="5915014" y="1099376"/>
                  <a:pt x="5925770" y="1095831"/>
                  <a:pt x="5934102" y="1089166"/>
                </a:cubicBezTo>
                <a:cubicBezTo>
                  <a:pt x="5997363" y="1038559"/>
                  <a:pt x="5896503" y="1108316"/>
                  <a:pt x="5978491" y="1053655"/>
                </a:cubicBezTo>
                <a:cubicBezTo>
                  <a:pt x="5990328" y="1035900"/>
                  <a:pt x="5996246" y="1012226"/>
                  <a:pt x="6014001" y="1000389"/>
                </a:cubicBezTo>
                <a:cubicBezTo>
                  <a:pt x="6042155" y="981620"/>
                  <a:pt x="6064251" y="969404"/>
                  <a:pt x="6085023" y="938246"/>
                </a:cubicBezTo>
                <a:cubicBezTo>
                  <a:pt x="6107969" y="903827"/>
                  <a:pt x="6092656" y="914987"/>
                  <a:pt x="6129411" y="902735"/>
                </a:cubicBezTo>
                <a:cubicBezTo>
                  <a:pt x="6142597" y="882956"/>
                  <a:pt x="6146848" y="872806"/>
                  <a:pt x="6164922" y="858347"/>
                </a:cubicBezTo>
                <a:cubicBezTo>
                  <a:pt x="6173254" y="851682"/>
                  <a:pt x="6183358" y="847422"/>
                  <a:pt x="6191555" y="840591"/>
                </a:cubicBezTo>
                <a:cubicBezTo>
                  <a:pt x="6235887" y="803647"/>
                  <a:pt x="6198018" y="820681"/>
                  <a:pt x="6244821" y="805081"/>
                </a:cubicBezTo>
                <a:cubicBezTo>
                  <a:pt x="6296468" y="753431"/>
                  <a:pt x="6222026" y="825556"/>
                  <a:pt x="6289209" y="769570"/>
                </a:cubicBezTo>
                <a:cubicBezTo>
                  <a:pt x="6298854" y="761533"/>
                  <a:pt x="6306197" y="750974"/>
                  <a:pt x="6315842" y="742937"/>
                </a:cubicBezTo>
                <a:cubicBezTo>
                  <a:pt x="6324039" y="736107"/>
                  <a:pt x="6334143" y="731847"/>
                  <a:pt x="6342475" y="725182"/>
                </a:cubicBezTo>
                <a:cubicBezTo>
                  <a:pt x="6386404" y="690039"/>
                  <a:pt x="6331842" y="726937"/>
                  <a:pt x="6377986" y="680793"/>
                </a:cubicBezTo>
                <a:cubicBezTo>
                  <a:pt x="6403426" y="655353"/>
                  <a:pt x="6402372" y="668600"/>
                  <a:pt x="6431252" y="654160"/>
                </a:cubicBezTo>
                <a:cubicBezTo>
                  <a:pt x="6440795" y="649388"/>
                  <a:pt x="6449688" y="643235"/>
                  <a:pt x="6457885" y="636405"/>
                </a:cubicBezTo>
                <a:cubicBezTo>
                  <a:pt x="6545137" y="563696"/>
                  <a:pt x="6432450" y="652964"/>
                  <a:pt x="6502273" y="583139"/>
                </a:cubicBezTo>
                <a:cubicBezTo>
                  <a:pt x="6509818" y="575594"/>
                  <a:pt x="6520574" y="572048"/>
                  <a:pt x="6528906" y="565383"/>
                </a:cubicBezTo>
                <a:cubicBezTo>
                  <a:pt x="6535442" y="560154"/>
                  <a:pt x="6539966" y="552650"/>
                  <a:pt x="6546662" y="547628"/>
                </a:cubicBezTo>
                <a:cubicBezTo>
                  <a:pt x="6563734" y="534824"/>
                  <a:pt x="6582173" y="523954"/>
                  <a:pt x="6599928" y="512117"/>
                </a:cubicBezTo>
                <a:lnTo>
                  <a:pt x="6626561" y="494362"/>
                </a:lnTo>
                <a:cubicBezTo>
                  <a:pt x="6660756" y="443069"/>
                  <a:pt x="6624917" y="489430"/>
                  <a:pt x="6670949" y="449974"/>
                </a:cubicBezTo>
                <a:cubicBezTo>
                  <a:pt x="6683659" y="439080"/>
                  <a:pt x="6706460" y="414463"/>
                  <a:pt x="6706460" y="414463"/>
                </a:cubicBezTo>
                <a:cubicBezTo>
                  <a:pt x="6722241" y="367117"/>
                  <a:pt x="6702515" y="402625"/>
                  <a:pt x="6741970" y="378952"/>
                </a:cubicBezTo>
                <a:cubicBezTo>
                  <a:pt x="6749147" y="374646"/>
                  <a:pt x="6752549" y="365503"/>
                  <a:pt x="6759726" y="361197"/>
                </a:cubicBezTo>
                <a:cubicBezTo>
                  <a:pt x="6767750" y="356382"/>
                  <a:pt x="6777989" y="356504"/>
                  <a:pt x="6786359" y="352319"/>
                </a:cubicBezTo>
                <a:cubicBezTo>
                  <a:pt x="6795902" y="347547"/>
                  <a:pt x="6803449" y="339336"/>
                  <a:pt x="6812992" y="334564"/>
                </a:cubicBezTo>
                <a:cubicBezTo>
                  <a:pt x="6886502" y="297809"/>
                  <a:pt x="6789932" y="358814"/>
                  <a:pt x="6866258" y="307931"/>
                </a:cubicBezTo>
                <a:cubicBezTo>
                  <a:pt x="6885625" y="249824"/>
                  <a:pt x="6858726" y="306853"/>
                  <a:pt x="6901768" y="272420"/>
                </a:cubicBezTo>
                <a:cubicBezTo>
                  <a:pt x="6910100" y="265755"/>
                  <a:pt x="6911979" y="253332"/>
                  <a:pt x="6919524" y="245787"/>
                </a:cubicBezTo>
                <a:cubicBezTo>
                  <a:pt x="6936733" y="228578"/>
                  <a:pt x="6951129" y="226374"/>
                  <a:pt x="6972790" y="219154"/>
                </a:cubicBezTo>
                <a:cubicBezTo>
                  <a:pt x="7057752" y="134192"/>
                  <a:pt x="6948969" y="235035"/>
                  <a:pt x="7026056" y="183644"/>
                </a:cubicBezTo>
                <a:cubicBezTo>
                  <a:pt x="7036502" y="176680"/>
                  <a:pt x="7041032" y="161674"/>
                  <a:pt x="7052689" y="157011"/>
                </a:cubicBezTo>
                <a:cubicBezTo>
                  <a:pt x="7072117" y="149240"/>
                  <a:pt x="7094118" y="151092"/>
                  <a:pt x="7114832" y="148133"/>
                </a:cubicBezTo>
                <a:cubicBezTo>
                  <a:pt x="7120751" y="142215"/>
                  <a:pt x="7125102" y="134121"/>
                  <a:pt x="7132588" y="130378"/>
                </a:cubicBezTo>
                <a:cubicBezTo>
                  <a:pt x="7149328" y="122008"/>
                  <a:pt x="7168099" y="118540"/>
                  <a:pt x="7185854" y="112622"/>
                </a:cubicBezTo>
                <a:cubicBezTo>
                  <a:pt x="7237903" y="95272"/>
                  <a:pt x="7203203" y="104777"/>
                  <a:pt x="7292386" y="94867"/>
                </a:cubicBezTo>
                <a:cubicBezTo>
                  <a:pt x="7356492" y="73498"/>
                  <a:pt x="7280281" y="96729"/>
                  <a:pt x="7407796" y="77112"/>
                </a:cubicBezTo>
                <a:cubicBezTo>
                  <a:pt x="7417045" y="75689"/>
                  <a:pt x="7425431" y="70805"/>
                  <a:pt x="7434429" y="68234"/>
                </a:cubicBezTo>
                <a:cubicBezTo>
                  <a:pt x="7512486" y="45931"/>
                  <a:pt x="7432695" y="71770"/>
                  <a:pt x="7496572" y="50479"/>
                </a:cubicBezTo>
                <a:cubicBezTo>
                  <a:pt x="7502491" y="44560"/>
                  <a:pt x="7506841" y="36466"/>
                  <a:pt x="7514328" y="32723"/>
                </a:cubicBezTo>
                <a:cubicBezTo>
                  <a:pt x="7579775" y="0"/>
                  <a:pt x="7526244" y="47440"/>
                  <a:pt x="7567594" y="6090"/>
                </a:cubicBezTo>
                <a:cubicBezTo>
                  <a:pt x="7690396" y="26558"/>
                  <a:pt x="7552758" y="5614"/>
                  <a:pt x="7780658" y="23846"/>
                </a:cubicBezTo>
                <a:cubicBezTo>
                  <a:pt x="7801516" y="25515"/>
                  <a:pt x="7822087" y="29764"/>
                  <a:pt x="7842801" y="32723"/>
                </a:cubicBezTo>
                <a:cubicBezTo>
                  <a:pt x="7851679" y="38642"/>
                  <a:pt x="7861102" y="43814"/>
                  <a:pt x="7869434" y="50479"/>
                </a:cubicBezTo>
                <a:cubicBezTo>
                  <a:pt x="7875970" y="55708"/>
                  <a:pt x="7879704" y="64491"/>
                  <a:pt x="7887190" y="68234"/>
                </a:cubicBezTo>
                <a:cubicBezTo>
                  <a:pt x="7898103" y="73690"/>
                  <a:pt x="7910968" y="73760"/>
                  <a:pt x="7922700" y="77112"/>
                </a:cubicBezTo>
                <a:cubicBezTo>
                  <a:pt x="7931698" y="79683"/>
                  <a:pt x="7940455" y="83030"/>
                  <a:pt x="7949333" y="85989"/>
                </a:cubicBezTo>
                <a:cubicBezTo>
                  <a:pt x="7952292" y="97826"/>
                  <a:pt x="7953405" y="110285"/>
                  <a:pt x="7958211" y="121500"/>
                </a:cubicBezTo>
                <a:cubicBezTo>
                  <a:pt x="7962414" y="131307"/>
                  <a:pt x="7971194" y="138590"/>
                  <a:pt x="7975966" y="148133"/>
                </a:cubicBezTo>
                <a:cubicBezTo>
                  <a:pt x="7980151" y="156503"/>
                  <a:pt x="7981885" y="165888"/>
                  <a:pt x="7984844" y="174766"/>
                </a:cubicBezTo>
                <a:cubicBezTo>
                  <a:pt x="8002183" y="382823"/>
                  <a:pt x="7978826" y="203965"/>
                  <a:pt x="8011477" y="334564"/>
                </a:cubicBezTo>
                <a:cubicBezTo>
                  <a:pt x="8011553" y="334868"/>
                  <a:pt x="8024988" y="392464"/>
                  <a:pt x="8029232" y="396708"/>
                </a:cubicBezTo>
                <a:cubicBezTo>
                  <a:pt x="8035849" y="403325"/>
                  <a:pt x="8046987" y="402626"/>
                  <a:pt x="8055865" y="405585"/>
                </a:cubicBezTo>
                <a:cubicBezTo>
                  <a:pt x="8061784" y="411504"/>
                  <a:pt x="8068392" y="416805"/>
                  <a:pt x="8073621" y="423341"/>
                </a:cubicBezTo>
                <a:cubicBezTo>
                  <a:pt x="8087903" y="441193"/>
                  <a:pt x="8091034" y="449291"/>
                  <a:pt x="8100254" y="467729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6422933" y="1829005"/>
            <a:ext cx="952324" cy="487387"/>
          </a:xfrm>
          <a:custGeom>
            <a:avLst/>
            <a:gdLst>
              <a:gd name="connsiteX0" fmla="*/ 0 w 2210539"/>
              <a:gd name="connsiteY0" fmla="*/ 683581 h 683581"/>
              <a:gd name="connsiteX1" fmla="*/ 26633 w 2210539"/>
              <a:gd name="connsiteY1" fmla="*/ 665826 h 683581"/>
              <a:gd name="connsiteX2" fmla="*/ 44388 w 2210539"/>
              <a:gd name="connsiteY2" fmla="*/ 648070 h 683581"/>
              <a:gd name="connsiteX3" fmla="*/ 71021 w 2210539"/>
              <a:gd name="connsiteY3" fmla="*/ 639193 h 683581"/>
              <a:gd name="connsiteX4" fmla="*/ 79899 w 2210539"/>
              <a:gd name="connsiteY4" fmla="*/ 612560 h 683581"/>
              <a:gd name="connsiteX5" fmla="*/ 150920 w 2210539"/>
              <a:gd name="connsiteY5" fmla="*/ 559294 h 683581"/>
              <a:gd name="connsiteX6" fmla="*/ 204186 w 2210539"/>
              <a:gd name="connsiteY6" fmla="*/ 523783 h 683581"/>
              <a:gd name="connsiteX7" fmla="*/ 230819 w 2210539"/>
              <a:gd name="connsiteY7" fmla="*/ 514905 h 683581"/>
              <a:gd name="connsiteX8" fmla="*/ 301840 w 2210539"/>
              <a:gd name="connsiteY8" fmla="*/ 461639 h 683581"/>
              <a:gd name="connsiteX9" fmla="*/ 319596 w 2210539"/>
              <a:gd name="connsiteY9" fmla="*/ 426129 h 683581"/>
              <a:gd name="connsiteX10" fmla="*/ 399495 w 2210539"/>
              <a:gd name="connsiteY10" fmla="*/ 381740 h 683581"/>
              <a:gd name="connsiteX11" fmla="*/ 461639 w 2210539"/>
              <a:gd name="connsiteY11" fmla="*/ 363985 h 683581"/>
              <a:gd name="connsiteX12" fmla="*/ 488272 w 2210539"/>
              <a:gd name="connsiteY12" fmla="*/ 346230 h 683581"/>
              <a:gd name="connsiteX13" fmla="*/ 674703 w 2210539"/>
              <a:gd name="connsiteY13" fmla="*/ 337352 h 683581"/>
              <a:gd name="connsiteX14" fmla="*/ 701336 w 2210539"/>
              <a:gd name="connsiteY14" fmla="*/ 328474 h 683581"/>
              <a:gd name="connsiteX15" fmla="*/ 816745 w 2210539"/>
              <a:gd name="connsiteY15" fmla="*/ 346230 h 683581"/>
              <a:gd name="connsiteX16" fmla="*/ 958788 w 2210539"/>
              <a:gd name="connsiteY16" fmla="*/ 337352 h 683581"/>
              <a:gd name="connsiteX17" fmla="*/ 985421 w 2210539"/>
              <a:gd name="connsiteY17" fmla="*/ 319597 h 683581"/>
              <a:gd name="connsiteX18" fmla="*/ 1038687 w 2210539"/>
              <a:gd name="connsiteY18" fmla="*/ 301841 h 683581"/>
              <a:gd name="connsiteX19" fmla="*/ 1038687 w 2210539"/>
              <a:gd name="connsiteY19" fmla="*/ 301841 h 683581"/>
              <a:gd name="connsiteX20" fmla="*/ 1154097 w 2210539"/>
              <a:gd name="connsiteY20" fmla="*/ 292964 h 683581"/>
              <a:gd name="connsiteX21" fmla="*/ 1180730 w 2210539"/>
              <a:gd name="connsiteY21" fmla="*/ 284086 h 683581"/>
              <a:gd name="connsiteX22" fmla="*/ 1216240 w 2210539"/>
              <a:gd name="connsiteY22" fmla="*/ 275208 h 683581"/>
              <a:gd name="connsiteX23" fmla="*/ 1260629 w 2210539"/>
              <a:gd name="connsiteY23" fmla="*/ 230820 h 683581"/>
              <a:gd name="connsiteX24" fmla="*/ 1296139 w 2210539"/>
              <a:gd name="connsiteY24" fmla="*/ 213065 h 683581"/>
              <a:gd name="connsiteX25" fmla="*/ 1322772 w 2210539"/>
              <a:gd name="connsiteY25" fmla="*/ 195309 h 683581"/>
              <a:gd name="connsiteX26" fmla="*/ 1384916 w 2210539"/>
              <a:gd name="connsiteY26" fmla="*/ 186432 h 683581"/>
              <a:gd name="connsiteX27" fmla="*/ 1411549 w 2210539"/>
              <a:gd name="connsiteY27" fmla="*/ 168676 h 683581"/>
              <a:gd name="connsiteX28" fmla="*/ 1447060 w 2210539"/>
              <a:gd name="connsiteY28" fmla="*/ 159799 h 683581"/>
              <a:gd name="connsiteX29" fmla="*/ 1491448 w 2210539"/>
              <a:gd name="connsiteY29" fmla="*/ 115410 h 683581"/>
              <a:gd name="connsiteX30" fmla="*/ 1571347 w 2210539"/>
              <a:gd name="connsiteY30" fmla="*/ 97655 h 683581"/>
              <a:gd name="connsiteX31" fmla="*/ 1597980 w 2210539"/>
              <a:gd name="connsiteY31" fmla="*/ 88777 h 683581"/>
              <a:gd name="connsiteX32" fmla="*/ 1731145 w 2210539"/>
              <a:gd name="connsiteY32" fmla="*/ 79899 h 683581"/>
              <a:gd name="connsiteX33" fmla="*/ 1837677 w 2210539"/>
              <a:gd name="connsiteY33" fmla="*/ 62144 h 683581"/>
              <a:gd name="connsiteX34" fmla="*/ 1864310 w 2210539"/>
              <a:gd name="connsiteY34" fmla="*/ 53266 h 683581"/>
              <a:gd name="connsiteX35" fmla="*/ 2059619 w 2210539"/>
              <a:gd name="connsiteY35" fmla="*/ 44389 h 683581"/>
              <a:gd name="connsiteX36" fmla="*/ 2095130 w 2210539"/>
              <a:gd name="connsiteY36" fmla="*/ 35511 h 683581"/>
              <a:gd name="connsiteX37" fmla="*/ 2192784 w 2210539"/>
              <a:gd name="connsiteY37" fmla="*/ 17756 h 683581"/>
              <a:gd name="connsiteX38" fmla="*/ 2210539 w 2210539"/>
              <a:gd name="connsiteY38" fmla="*/ 0 h 68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210539" h="683581">
                <a:moveTo>
                  <a:pt x="0" y="683581"/>
                </a:moveTo>
                <a:cubicBezTo>
                  <a:pt x="8878" y="677663"/>
                  <a:pt x="18302" y="672491"/>
                  <a:pt x="26633" y="665826"/>
                </a:cubicBezTo>
                <a:cubicBezTo>
                  <a:pt x="33169" y="660597"/>
                  <a:pt x="37211" y="652376"/>
                  <a:pt x="44388" y="648070"/>
                </a:cubicBezTo>
                <a:cubicBezTo>
                  <a:pt x="52412" y="643255"/>
                  <a:pt x="62143" y="642152"/>
                  <a:pt x="71021" y="639193"/>
                </a:cubicBezTo>
                <a:cubicBezTo>
                  <a:pt x="73980" y="630315"/>
                  <a:pt x="75084" y="620584"/>
                  <a:pt x="79899" y="612560"/>
                </a:cubicBezTo>
                <a:cubicBezTo>
                  <a:pt x="90849" y="594310"/>
                  <a:pt x="146507" y="562236"/>
                  <a:pt x="150920" y="559294"/>
                </a:cubicBezTo>
                <a:lnTo>
                  <a:pt x="204186" y="523783"/>
                </a:lnTo>
                <a:cubicBezTo>
                  <a:pt x="213064" y="520824"/>
                  <a:pt x="222639" y="519450"/>
                  <a:pt x="230819" y="514905"/>
                </a:cubicBezTo>
                <a:cubicBezTo>
                  <a:pt x="239640" y="510005"/>
                  <a:pt x="289161" y="480657"/>
                  <a:pt x="301840" y="461639"/>
                </a:cubicBezTo>
                <a:cubicBezTo>
                  <a:pt x="309181" y="450628"/>
                  <a:pt x="310238" y="435487"/>
                  <a:pt x="319596" y="426129"/>
                </a:cubicBezTo>
                <a:cubicBezTo>
                  <a:pt x="345029" y="400696"/>
                  <a:pt x="368238" y="390670"/>
                  <a:pt x="399495" y="381740"/>
                </a:cubicBezTo>
                <a:cubicBezTo>
                  <a:pt x="412776" y="377945"/>
                  <a:pt x="447443" y="371083"/>
                  <a:pt x="461639" y="363985"/>
                </a:cubicBezTo>
                <a:cubicBezTo>
                  <a:pt x="471182" y="359213"/>
                  <a:pt x="477685" y="347553"/>
                  <a:pt x="488272" y="346230"/>
                </a:cubicBezTo>
                <a:cubicBezTo>
                  <a:pt x="550006" y="338513"/>
                  <a:pt x="612559" y="340311"/>
                  <a:pt x="674703" y="337352"/>
                </a:cubicBezTo>
                <a:cubicBezTo>
                  <a:pt x="683581" y="334393"/>
                  <a:pt x="691978" y="328474"/>
                  <a:pt x="701336" y="328474"/>
                </a:cubicBezTo>
                <a:cubicBezTo>
                  <a:pt x="712758" y="328474"/>
                  <a:pt x="801800" y="343739"/>
                  <a:pt x="816745" y="346230"/>
                </a:cubicBezTo>
                <a:cubicBezTo>
                  <a:pt x="864093" y="343271"/>
                  <a:pt x="911928" y="344751"/>
                  <a:pt x="958788" y="337352"/>
                </a:cubicBezTo>
                <a:cubicBezTo>
                  <a:pt x="969327" y="335688"/>
                  <a:pt x="975671" y="323930"/>
                  <a:pt x="985421" y="319597"/>
                </a:cubicBezTo>
                <a:cubicBezTo>
                  <a:pt x="1002524" y="311996"/>
                  <a:pt x="1020932" y="307760"/>
                  <a:pt x="1038687" y="301841"/>
                </a:cubicBezTo>
                <a:lnTo>
                  <a:pt x="1038687" y="301841"/>
                </a:lnTo>
                <a:lnTo>
                  <a:pt x="1154097" y="292964"/>
                </a:lnTo>
                <a:cubicBezTo>
                  <a:pt x="1162975" y="290005"/>
                  <a:pt x="1171732" y="286657"/>
                  <a:pt x="1180730" y="284086"/>
                </a:cubicBezTo>
                <a:cubicBezTo>
                  <a:pt x="1192462" y="280734"/>
                  <a:pt x="1206088" y="281976"/>
                  <a:pt x="1216240" y="275208"/>
                </a:cubicBezTo>
                <a:cubicBezTo>
                  <a:pt x="1233651" y="263601"/>
                  <a:pt x="1241913" y="240178"/>
                  <a:pt x="1260629" y="230820"/>
                </a:cubicBezTo>
                <a:cubicBezTo>
                  <a:pt x="1272466" y="224902"/>
                  <a:pt x="1284649" y="219631"/>
                  <a:pt x="1296139" y="213065"/>
                </a:cubicBezTo>
                <a:cubicBezTo>
                  <a:pt x="1305403" y="207771"/>
                  <a:pt x="1312552" y="198375"/>
                  <a:pt x="1322772" y="195309"/>
                </a:cubicBezTo>
                <a:cubicBezTo>
                  <a:pt x="1342814" y="189296"/>
                  <a:pt x="1364201" y="189391"/>
                  <a:pt x="1384916" y="186432"/>
                </a:cubicBezTo>
                <a:cubicBezTo>
                  <a:pt x="1393794" y="180513"/>
                  <a:pt x="1401742" y="172879"/>
                  <a:pt x="1411549" y="168676"/>
                </a:cubicBezTo>
                <a:cubicBezTo>
                  <a:pt x="1422764" y="163870"/>
                  <a:pt x="1436908" y="166567"/>
                  <a:pt x="1447060" y="159799"/>
                </a:cubicBezTo>
                <a:cubicBezTo>
                  <a:pt x="1553597" y="88775"/>
                  <a:pt x="1373072" y="174598"/>
                  <a:pt x="1491448" y="115410"/>
                </a:cubicBezTo>
                <a:cubicBezTo>
                  <a:pt x="1515426" y="103421"/>
                  <a:pt x="1546806" y="103109"/>
                  <a:pt x="1571347" y="97655"/>
                </a:cubicBezTo>
                <a:cubicBezTo>
                  <a:pt x="1580482" y="95625"/>
                  <a:pt x="1588679" y="89810"/>
                  <a:pt x="1597980" y="88777"/>
                </a:cubicBezTo>
                <a:cubicBezTo>
                  <a:pt x="1642195" y="83864"/>
                  <a:pt x="1686757" y="82858"/>
                  <a:pt x="1731145" y="79899"/>
                </a:cubicBezTo>
                <a:cubicBezTo>
                  <a:pt x="1793586" y="59087"/>
                  <a:pt x="1718738" y="81968"/>
                  <a:pt x="1837677" y="62144"/>
                </a:cubicBezTo>
                <a:cubicBezTo>
                  <a:pt x="1846908" y="60606"/>
                  <a:pt x="1854982" y="54012"/>
                  <a:pt x="1864310" y="53266"/>
                </a:cubicBezTo>
                <a:cubicBezTo>
                  <a:pt x="1929273" y="48069"/>
                  <a:pt x="1994516" y="47348"/>
                  <a:pt x="2059619" y="44389"/>
                </a:cubicBezTo>
                <a:cubicBezTo>
                  <a:pt x="2071456" y="41430"/>
                  <a:pt x="2083095" y="37517"/>
                  <a:pt x="2095130" y="35511"/>
                </a:cubicBezTo>
                <a:cubicBezTo>
                  <a:pt x="2195517" y="18779"/>
                  <a:pt x="2135641" y="36802"/>
                  <a:pt x="2192784" y="17756"/>
                </a:cubicBezTo>
                <a:lnTo>
                  <a:pt x="2210539" y="0"/>
                </a:ln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23" name="Freihandform 22"/>
          <p:cNvSpPr/>
          <p:nvPr/>
        </p:nvSpPr>
        <p:spPr>
          <a:xfrm>
            <a:off x="1953086" y="1356828"/>
            <a:ext cx="4641231" cy="958192"/>
          </a:xfrm>
          <a:custGeom>
            <a:avLst/>
            <a:gdLst>
              <a:gd name="connsiteX0" fmla="*/ 0 w 3941685"/>
              <a:gd name="connsiteY0" fmla="*/ 64789 h 538176"/>
              <a:gd name="connsiteX1" fmla="*/ 35510 w 3941685"/>
              <a:gd name="connsiteY1" fmla="*/ 73667 h 538176"/>
              <a:gd name="connsiteX2" fmla="*/ 443883 w 3941685"/>
              <a:gd name="connsiteY2" fmla="*/ 55911 h 538176"/>
              <a:gd name="connsiteX3" fmla="*/ 710213 w 3941685"/>
              <a:gd name="connsiteY3" fmla="*/ 55911 h 538176"/>
              <a:gd name="connsiteX4" fmla="*/ 727969 w 3941685"/>
              <a:gd name="connsiteY4" fmla="*/ 38156 h 538176"/>
              <a:gd name="connsiteX5" fmla="*/ 816745 w 3941685"/>
              <a:gd name="connsiteY5" fmla="*/ 47034 h 538176"/>
              <a:gd name="connsiteX6" fmla="*/ 896644 w 3941685"/>
              <a:gd name="connsiteY6" fmla="*/ 55911 h 538176"/>
              <a:gd name="connsiteX7" fmla="*/ 1154097 w 3941685"/>
              <a:gd name="connsiteY7" fmla="*/ 64789 h 538176"/>
              <a:gd name="connsiteX8" fmla="*/ 1233996 w 3941685"/>
              <a:gd name="connsiteY8" fmla="*/ 55911 h 538176"/>
              <a:gd name="connsiteX9" fmla="*/ 1260629 w 3941685"/>
              <a:gd name="connsiteY9" fmla="*/ 47034 h 538176"/>
              <a:gd name="connsiteX10" fmla="*/ 1393794 w 3941685"/>
              <a:gd name="connsiteY10" fmla="*/ 38156 h 538176"/>
              <a:gd name="connsiteX11" fmla="*/ 1606858 w 3941685"/>
              <a:gd name="connsiteY11" fmla="*/ 20401 h 538176"/>
              <a:gd name="connsiteX12" fmla="*/ 1633491 w 3941685"/>
              <a:gd name="connsiteY12" fmla="*/ 11523 h 538176"/>
              <a:gd name="connsiteX13" fmla="*/ 1979720 w 3941685"/>
              <a:gd name="connsiteY13" fmla="*/ 11523 h 538176"/>
              <a:gd name="connsiteX14" fmla="*/ 2006353 w 3941685"/>
              <a:gd name="connsiteY14" fmla="*/ 2645 h 538176"/>
              <a:gd name="connsiteX15" fmla="*/ 2095130 w 3941685"/>
              <a:gd name="connsiteY15" fmla="*/ 20401 h 538176"/>
              <a:gd name="connsiteX16" fmla="*/ 2166151 w 3941685"/>
              <a:gd name="connsiteY16" fmla="*/ 38156 h 538176"/>
              <a:gd name="connsiteX17" fmla="*/ 2228295 w 3941685"/>
              <a:gd name="connsiteY17" fmla="*/ 47034 h 538176"/>
              <a:gd name="connsiteX18" fmla="*/ 2263806 w 3941685"/>
              <a:gd name="connsiteY18" fmla="*/ 55911 h 538176"/>
              <a:gd name="connsiteX19" fmla="*/ 2352582 w 3941685"/>
              <a:gd name="connsiteY19" fmla="*/ 64789 h 538176"/>
              <a:gd name="connsiteX20" fmla="*/ 2370338 w 3941685"/>
              <a:gd name="connsiteY20" fmla="*/ 82544 h 538176"/>
              <a:gd name="connsiteX21" fmla="*/ 2432481 w 3941685"/>
              <a:gd name="connsiteY21" fmla="*/ 100300 h 538176"/>
              <a:gd name="connsiteX22" fmla="*/ 2485747 w 3941685"/>
              <a:gd name="connsiteY22" fmla="*/ 118055 h 538176"/>
              <a:gd name="connsiteX23" fmla="*/ 2530136 w 3941685"/>
              <a:gd name="connsiteY23" fmla="*/ 126933 h 538176"/>
              <a:gd name="connsiteX24" fmla="*/ 2556769 w 3941685"/>
              <a:gd name="connsiteY24" fmla="*/ 135810 h 538176"/>
              <a:gd name="connsiteX25" fmla="*/ 2592279 w 3941685"/>
              <a:gd name="connsiteY25" fmla="*/ 144688 h 538176"/>
              <a:gd name="connsiteX26" fmla="*/ 2618912 w 3941685"/>
              <a:gd name="connsiteY26" fmla="*/ 153566 h 538176"/>
              <a:gd name="connsiteX27" fmla="*/ 2734322 w 3941685"/>
              <a:gd name="connsiteY27" fmla="*/ 171321 h 538176"/>
              <a:gd name="connsiteX28" fmla="*/ 2787588 w 3941685"/>
              <a:gd name="connsiteY28" fmla="*/ 189076 h 538176"/>
              <a:gd name="connsiteX29" fmla="*/ 2814221 w 3941685"/>
              <a:gd name="connsiteY29" fmla="*/ 197954 h 538176"/>
              <a:gd name="connsiteX30" fmla="*/ 2867487 w 3941685"/>
              <a:gd name="connsiteY30" fmla="*/ 206832 h 538176"/>
              <a:gd name="connsiteX31" fmla="*/ 2894120 w 3941685"/>
              <a:gd name="connsiteY31" fmla="*/ 215709 h 538176"/>
              <a:gd name="connsiteX32" fmla="*/ 3009530 w 3941685"/>
              <a:gd name="connsiteY32" fmla="*/ 242342 h 538176"/>
              <a:gd name="connsiteX33" fmla="*/ 3089429 w 3941685"/>
              <a:gd name="connsiteY33" fmla="*/ 260098 h 538176"/>
              <a:gd name="connsiteX34" fmla="*/ 3213716 w 3941685"/>
              <a:gd name="connsiteY34" fmla="*/ 268975 h 538176"/>
              <a:gd name="connsiteX35" fmla="*/ 3284738 w 3941685"/>
              <a:gd name="connsiteY35" fmla="*/ 277853 h 538176"/>
              <a:gd name="connsiteX36" fmla="*/ 3391270 w 3941685"/>
              <a:gd name="connsiteY36" fmla="*/ 313364 h 538176"/>
              <a:gd name="connsiteX37" fmla="*/ 3417903 w 3941685"/>
              <a:gd name="connsiteY37" fmla="*/ 322241 h 538176"/>
              <a:gd name="connsiteX38" fmla="*/ 3444536 w 3941685"/>
              <a:gd name="connsiteY38" fmla="*/ 331119 h 538176"/>
              <a:gd name="connsiteX39" fmla="*/ 3515557 w 3941685"/>
              <a:gd name="connsiteY39" fmla="*/ 348874 h 538176"/>
              <a:gd name="connsiteX40" fmla="*/ 3604334 w 3941685"/>
              <a:gd name="connsiteY40" fmla="*/ 375507 h 538176"/>
              <a:gd name="connsiteX41" fmla="*/ 3630967 w 3941685"/>
              <a:gd name="connsiteY41" fmla="*/ 366630 h 538176"/>
              <a:gd name="connsiteX42" fmla="*/ 3666477 w 3941685"/>
              <a:gd name="connsiteY42" fmla="*/ 375507 h 538176"/>
              <a:gd name="connsiteX43" fmla="*/ 3684233 w 3941685"/>
              <a:gd name="connsiteY43" fmla="*/ 393263 h 538176"/>
              <a:gd name="connsiteX44" fmla="*/ 3719743 w 3941685"/>
              <a:gd name="connsiteY44" fmla="*/ 402140 h 538176"/>
              <a:gd name="connsiteX45" fmla="*/ 3737499 w 3941685"/>
              <a:gd name="connsiteY45" fmla="*/ 419896 h 538176"/>
              <a:gd name="connsiteX46" fmla="*/ 3755254 w 3941685"/>
              <a:gd name="connsiteY46" fmla="*/ 446529 h 538176"/>
              <a:gd name="connsiteX47" fmla="*/ 3781887 w 3941685"/>
              <a:gd name="connsiteY47" fmla="*/ 464284 h 538176"/>
              <a:gd name="connsiteX48" fmla="*/ 3817398 w 3941685"/>
              <a:gd name="connsiteY48" fmla="*/ 490917 h 538176"/>
              <a:gd name="connsiteX49" fmla="*/ 3835153 w 3941685"/>
              <a:gd name="connsiteY49" fmla="*/ 517550 h 538176"/>
              <a:gd name="connsiteX50" fmla="*/ 3941685 w 3941685"/>
              <a:gd name="connsiteY50" fmla="*/ 535305 h 53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941685" h="538176">
                <a:moveTo>
                  <a:pt x="0" y="64789"/>
                </a:moveTo>
                <a:cubicBezTo>
                  <a:pt x="11837" y="67748"/>
                  <a:pt x="23309" y="73667"/>
                  <a:pt x="35510" y="73667"/>
                </a:cubicBezTo>
                <a:cubicBezTo>
                  <a:pt x="399320" y="73667"/>
                  <a:pt x="298507" y="104371"/>
                  <a:pt x="443883" y="55911"/>
                </a:cubicBezTo>
                <a:cubicBezTo>
                  <a:pt x="530439" y="61003"/>
                  <a:pt x="623329" y="73288"/>
                  <a:pt x="710213" y="55911"/>
                </a:cubicBezTo>
                <a:cubicBezTo>
                  <a:pt x="718420" y="54270"/>
                  <a:pt x="722050" y="44074"/>
                  <a:pt x="727969" y="38156"/>
                </a:cubicBezTo>
                <a:lnTo>
                  <a:pt x="816745" y="47034"/>
                </a:lnTo>
                <a:cubicBezTo>
                  <a:pt x="843395" y="49839"/>
                  <a:pt x="869884" y="54503"/>
                  <a:pt x="896644" y="55911"/>
                </a:cubicBezTo>
                <a:cubicBezTo>
                  <a:pt x="982394" y="60424"/>
                  <a:pt x="1068279" y="61830"/>
                  <a:pt x="1154097" y="64789"/>
                </a:cubicBezTo>
                <a:cubicBezTo>
                  <a:pt x="1180730" y="61830"/>
                  <a:pt x="1207564" y="60316"/>
                  <a:pt x="1233996" y="55911"/>
                </a:cubicBezTo>
                <a:cubicBezTo>
                  <a:pt x="1243226" y="54373"/>
                  <a:pt x="1251328" y="48067"/>
                  <a:pt x="1260629" y="47034"/>
                </a:cubicBezTo>
                <a:cubicBezTo>
                  <a:pt x="1304844" y="42121"/>
                  <a:pt x="1349406" y="41115"/>
                  <a:pt x="1393794" y="38156"/>
                </a:cubicBezTo>
                <a:cubicBezTo>
                  <a:pt x="1483655" y="8201"/>
                  <a:pt x="1383111" y="39046"/>
                  <a:pt x="1606858" y="20401"/>
                </a:cubicBezTo>
                <a:cubicBezTo>
                  <a:pt x="1616184" y="19624"/>
                  <a:pt x="1624613" y="14482"/>
                  <a:pt x="1633491" y="11523"/>
                </a:cubicBezTo>
                <a:cubicBezTo>
                  <a:pt x="1786179" y="17178"/>
                  <a:pt x="1848159" y="29065"/>
                  <a:pt x="1979720" y="11523"/>
                </a:cubicBezTo>
                <a:cubicBezTo>
                  <a:pt x="1988996" y="10286"/>
                  <a:pt x="1997475" y="5604"/>
                  <a:pt x="2006353" y="2645"/>
                </a:cubicBezTo>
                <a:cubicBezTo>
                  <a:pt x="2066521" y="22702"/>
                  <a:pt x="1993124" y="0"/>
                  <a:pt x="2095130" y="20401"/>
                </a:cubicBezTo>
                <a:cubicBezTo>
                  <a:pt x="2119058" y="25187"/>
                  <a:pt x="2141994" y="34705"/>
                  <a:pt x="2166151" y="38156"/>
                </a:cubicBezTo>
                <a:cubicBezTo>
                  <a:pt x="2186866" y="41115"/>
                  <a:pt x="2207708" y="43291"/>
                  <a:pt x="2228295" y="47034"/>
                </a:cubicBezTo>
                <a:cubicBezTo>
                  <a:pt x="2240299" y="49217"/>
                  <a:pt x="2251727" y="54186"/>
                  <a:pt x="2263806" y="55911"/>
                </a:cubicBezTo>
                <a:cubicBezTo>
                  <a:pt x="2293247" y="60117"/>
                  <a:pt x="2322990" y="61830"/>
                  <a:pt x="2352582" y="64789"/>
                </a:cubicBezTo>
                <a:cubicBezTo>
                  <a:pt x="2358501" y="70707"/>
                  <a:pt x="2363161" y="78238"/>
                  <a:pt x="2370338" y="82544"/>
                </a:cubicBezTo>
                <a:cubicBezTo>
                  <a:pt x="2380283" y="88511"/>
                  <a:pt x="2424742" y="97978"/>
                  <a:pt x="2432481" y="100300"/>
                </a:cubicBezTo>
                <a:cubicBezTo>
                  <a:pt x="2450407" y="105678"/>
                  <a:pt x="2467395" y="114384"/>
                  <a:pt x="2485747" y="118055"/>
                </a:cubicBezTo>
                <a:cubicBezTo>
                  <a:pt x="2500543" y="121014"/>
                  <a:pt x="2515497" y="123273"/>
                  <a:pt x="2530136" y="126933"/>
                </a:cubicBezTo>
                <a:cubicBezTo>
                  <a:pt x="2539214" y="129203"/>
                  <a:pt x="2547771" y="133239"/>
                  <a:pt x="2556769" y="135810"/>
                </a:cubicBezTo>
                <a:cubicBezTo>
                  <a:pt x="2568501" y="139162"/>
                  <a:pt x="2580547" y="141336"/>
                  <a:pt x="2592279" y="144688"/>
                </a:cubicBezTo>
                <a:cubicBezTo>
                  <a:pt x="2601277" y="147259"/>
                  <a:pt x="2609833" y="151296"/>
                  <a:pt x="2618912" y="153566"/>
                </a:cubicBezTo>
                <a:cubicBezTo>
                  <a:pt x="2659574" y="163731"/>
                  <a:pt x="2691211" y="165932"/>
                  <a:pt x="2734322" y="171321"/>
                </a:cubicBezTo>
                <a:lnTo>
                  <a:pt x="2787588" y="189076"/>
                </a:lnTo>
                <a:cubicBezTo>
                  <a:pt x="2796466" y="192035"/>
                  <a:pt x="2804990" y="196416"/>
                  <a:pt x="2814221" y="197954"/>
                </a:cubicBezTo>
                <a:cubicBezTo>
                  <a:pt x="2831976" y="200913"/>
                  <a:pt x="2849915" y="202927"/>
                  <a:pt x="2867487" y="206832"/>
                </a:cubicBezTo>
                <a:cubicBezTo>
                  <a:pt x="2876622" y="208862"/>
                  <a:pt x="2885092" y="213247"/>
                  <a:pt x="2894120" y="215709"/>
                </a:cubicBezTo>
                <a:cubicBezTo>
                  <a:pt x="2989891" y="241828"/>
                  <a:pt x="2934960" y="225771"/>
                  <a:pt x="3009530" y="242342"/>
                </a:cubicBezTo>
                <a:cubicBezTo>
                  <a:pt x="3034685" y="247932"/>
                  <a:pt x="3063986" y="257420"/>
                  <a:pt x="3089429" y="260098"/>
                </a:cubicBezTo>
                <a:cubicBezTo>
                  <a:pt x="3130735" y="264446"/>
                  <a:pt x="3172352" y="265215"/>
                  <a:pt x="3213716" y="268975"/>
                </a:cubicBezTo>
                <a:cubicBezTo>
                  <a:pt x="3237476" y="271135"/>
                  <a:pt x="3261064" y="274894"/>
                  <a:pt x="3284738" y="277853"/>
                </a:cubicBezTo>
                <a:lnTo>
                  <a:pt x="3391270" y="313364"/>
                </a:lnTo>
                <a:lnTo>
                  <a:pt x="3417903" y="322241"/>
                </a:lnTo>
                <a:cubicBezTo>
                  <a:pt x="3426781" y="325200"/>
                  <a:pt x="3435457" y="328849"/>
                  <a:pt x="3444536" y="331119"/>
                </a:cubicBezTo>
                <a:lnTo>
                  <a:pt x="3515557" y="348874"/>
                </a:lnTo>
                <a:cubicBezTo>
                  <a:pt x="3551657" y="372942"/>
                  <a:pt x="3547206" y="375507"/>
                  <a:pt x="3604334" y="375507"/>
                </a:cubicBezTo>
                <a:cubicBezTo>
                  <a:pt x="3613692" y="375507"/>
                  <a:pt x="3622089" y="369589"/>
                  <a:pt x="3630967" y="366630"/>
                </a:cubicBezTo>
                <a:cubicBezTo>
                  <a:pt x="3642804" y="369589"/>
                  <a:pt x="3655564" y="370051"/>
                  <a:pt x="3666477" y="375507"/>
                </a:cubicBezTo>
                <a:cubicBezTo>
                  <a:pt x="3673964" y="379250"/>
                  <a:pt x="3676746" y="389520"/>
                  <a:pt x="3684233" y="393263"/>
                </a:cubicBezTo>
                <a:cubicBezTo>
                  <a:pt x="3695146" y="398719"/>
                  <a:pt x="3707906" y="399181"/>
                  <a:pt x="3719743" y="402140"/>
                </a:cubicBezTo>
                <a:cubicBezTo>
                  <a:pt x="3725662" y="408059"/>
                  <a:pt x="3732270" y="413360"/>
                  <a:pt x="3737499" y="419896"/>
                </a:cubicBezTo>
                <a:cubicBezTo>
                  <a:pt x="3744164" y="428228"/>
                  <a:pt x="3747709" y="438984"/>
                  <a:pt x="3755254" y="446529"/>
                </a:cubicBezTo>
                <a:cubicBezTo>
                  <a:pt x="3762799" y="454074"/>
                  <a:pt x="3773205" y="458082"/>
                  <a:pt x="3781887" y="464284"/>
                </a:cubicBezTo>
                <a:cubicBezTo>
                  <a:pt x="3793927" y="472884"/>
                  <a:pt x="3805561" y="482039"/>
                  <a:pt x="3817398" y="490917"/>
                </a:cubicBezTo>
                <a:cubicBezTo>
                  <a:pt x="3823316" y="499795"/>
                  <a:pt x="3825610" y="512778"/>
                  <a:pt x="3835153" y="517550"/>
                </a:cubicBezTo>
                <a:cubicBezTo>
                  <a:pt x="3876405" y="538176"/>
                  <a:pt x="3901783" y="535305"/>
                  <a:pt x="3941685" y="535305"/>
                </a:cubicBezTo>
              </a:path>
            </a:pathLst>
          </a:custGeom>
          <a:ln w="476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ln w="57150"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7" name="Freihandform 26"/>
          <p:cNvSpPr/>
          <p:nvPr/>
        </p:nvSpPr>
        <p:spPr>
          <a:xfrm>
            <a:off x="611560" y="841277"/>
            <a:ext cx="7848872" cy="4321433"/>
          </a:xfrm>
          <a:custGeom>
            <a:avLst/>
            <a:gdLst>
              <a:gd name="connsiteX0" fmla="*/ 7075502 w 7186566"/>
              <a:gd name="connsiteY0" fmla="*/ 861571 h 4625703"/>
              <a:gd name="connsiteX1" fmla="*/ 7013359 w 7186566"/>
              <a:gd name="connsiteY1" fmla="*/ 799427 h 4625703"/>
              <a:gd name="connsiteX2" fmla="*/ 6933460 w 7186566"/>
              <a:gd name="connsiteY2" fmla="*/ 755039 h 4625703"/>
              <a:gd name="connsiteX3" fmla="*/ 6871316 w 7186566"/>
              <a:gd name="connsiteY3" fmla="*/ 746161 h 4625703"/>
              <a:gd name="connsiteX4" fmla="*/ 6835805 w 7186566"/>
              <a:gd name="connsiteY4" fmla="*/ 728406 h 4625703"/>
              <a:gd name="connsiteX5" fmla="*/ 6791417 w 7186566"/>
              <a:gd name="connsiteY5" fmla="*/ 719528 h 4625703"/>
              <a:gd name="connsiteX6" fmla="*/ 6720396 w 7186566"/>
              <a:gd name="connsiteY6" fmla="*/ 684018 h 4625703"/>
              <a:gd name="connsiteX7" fmla="*/ 6693763 w 7186566"/>
              <a:gd name="connsiteY7" fmla="*/ 666262 h 4625703"/>
              <a:gd name="connsiteX8" fmla="*/ 6667130 w 7186566"/>
              <a:gd name="connsiteY8" fmla="*/ 639629 h 4625703"/>
              <a:gd name="connsiteX9" fmla="*/ 6533965 w 7186566"/>
              <a:gd name="connsiteY9" fmla="*/ 612996 h 4625703"/>
              <a:gd name="connsiteX10" fmla="*/ 6516209 w 7186566"/>
              <a:gd name="connsiteY10" fmla="*/ 595241 h 4625703"/>
              <a:gd name="connsiteX11" fmla="*/ 6178858 w 7186566"/>
              <a:gd name="connsiteY11" fmla="*/ 586363 h 4625703"/>
              <a:gd name="connsiteX12" fmla="*/ 6152225 w 7186566"/>
              <a:gd name="connsiteY12" fmla="*/ 577486 h 4625703"/>
              <a:gd name="connsiteX13" fmla="*/ 6010182 w 7186566"/>
              <a:gd name="connsiteY13" fmla="*/ 568608 h 4625703"/>
              <a:gd name="connsiteX14" fmla="*/ 5841506 w 7186566"/>
              <a:gd name="connsiteY14" fmla="*/ 550853 h 4625703"/>
              <a:gd name="connsiteX15" fmla="*/ 5814873 w 7186566"/>
              <a:gd name="connsiteY15" fmla="*/ 541975 h 4625703"/>
              <a:gd name="connsiteX16" fmla="*/ 5770485 w 7186566"/>
              <a:gd name="connsiteY16" fmla="*/ 533097 h 4625703"/>
              <a:gd name="connsiteX17" fmla="*/ 5548543 w 7186566"/>
              <a:gd name="connsiteY17" fmla="*/ 506464 h 4625703"/>
              <a:gd name="connsiteX18" fmla="*/ 5513033 w 7186566"/>
              <a:gd name="connsiteY18" fmla="*/ 479831 h 4625703"/>
              <a:gd name="connsiteX19" fmla="*/ 5495277 w 7186566"/>
              <a:gd name="connsiteY19" fmla="*/ 462076 h 4625703"/>
              <a:gd name="connsiteX20" fmla="*/ 5406501 w 7186566"/>
              <a:gd name="connsiteY20" fmla="*/ 444321 h 4625703"/>
              <a:gd name="connsiteX21" fmla="*/ 5344357 w 7186566"/>
              <a:gd name="connsiteY21" fmla="*/ 417688 h 4625703"/>
              <a:gd name="connsiteX22" fmla="*/ 5326602 w 7186566"/>
              <a:gd name="connsiteY22" fmla="*/ 399932 h 4625703"/>
              <a:gd name="connsiteX23" fmla="*/ 5291091 w 7186566"/>
              <a:gd name="connsiteY23" fmla="*/ 391055 h 4625703"/>
              <a:gd name="connsiteX24" fmla="*/ 5175681 w 7186566"/>
              <a:gd name="connsiteY24" fmla="*/ 364422 h 4625703"/>
              <a:gd name="connsiteX25" fmla="*/ 5113537 w 7186566"/>
              <a:gd name="connsiteY25" fmla="*/ 346666 h 4625703"/>
              <a:gd name="connsiteX26" fmla="*/ 5060271 w 7186566"/>
              <a:gd name="connsiteY26" fmla="*/ 328911 h 4625703"/>
              <a:gd name="connsiteX27" fmla="*/ 4998128 w 7186566"/>
              <a:gd name="connsiteY27" fmla="*/ 311156 h 4625703"/>
              <a:gd name="connsiteX28" fmla="*/ 4882718 w 7186566"/>
              <a:gd name="connsiteY28" fmla="*/ 302278 h 4625703"/>
              <a:gd name="connsiteX29" fmla="*/ 4847207 w 7186566"/>
              <a:gd name="connsiteY29" fmla="*/ 293400 h 4625703"/>
              <a:gd name="connsiteX30" fmla="*/ 4802819 w 7186566"/>
              <a:gd name="connsiteY30" fmla="*/ 275645 h 4625703"/>
              <a:gd name="connsiteX31" fmla="*/ 4678532 w 7186566"/>
              <a:gd name="connsiteY31" fmla="*/ 266767 h 4625703"/>
              <a:gd name="connsiteX32" fmla="*/ 4589755 w 7186566"/>
              <a:gd name="connsiteY32" fmla="*/ 240134 h 4625703"/>
              <a:gd name="connsiteX33" fmla="*/ 4545367 w 7186566"/>
              <a:gd name="connsiteY33" fmla="*/ 222379 h 4625703"/>
              <a:gd name="connsiteX34" fmla="*/ 4483223 w 7186566"/>
              <a:gd name="connsiteY34" fmla="*/ 213501 h 4625703"/>
              <a:gd name="connsiteX35" fmla="*/ 4376691 w 7186566"/>
              <a:gd name="connsiteY35" fmla="*/ 195746 h 4625703"/>
              <a:gd name="connsiteX36" fmla="*/ 4323425 w 7186566"/>
              <a:gd name="connsiteY36" fmla="*/ 186868 h 4625703"/>
              <a:gd name="connsiteX37" fmla="*/ 4172504 w 7186566"/>
              <a:gd name="connsiteY37" fmla="*/ 169113 h 4625703"/>
              <a:gd name="connsiteX38" fmla="*/ 4101483 w 7186566"/>
              <a:gd name="connsiteY38" fmla="*/ 151358 h 4625703"/>
              <a:gd name="connsiteX39" fmla="*/ 4065972 w 7186566"/>
              <a:gd name="connsiteY39" fmla="*/ 133602 h 4625703"/>
              <a:gd name="connsiteX40" fmla="*/ 3844031 w 7186566"/>
              <a:gd name="connsiteY40" fmla="*/ 124725 h 4625703"/>
              <a:gd name="connsiteX41" fmla="*/ 2716567 w 7186566"/>
              <a:gd name="connsiteY41" fmla="*/ 124725 h 4625703"/>
              <a:gd name="connsiteX42" fmla="*/ 2663301 w 7186566"/>
              <a:gd name="connsiteY42" fmla="*/ 133602 h 4625703"/>
              <a:gd name="connsiteX43" fmla="*/ 2396970 w 7186566"/>
              <a:gd name="connsiteY43" fmla="*/ 142480 h 4625703"/>
              <a:gd name="connsiteX44" fmla="*/ 1979720 w 7186566"/>
              <a:gd name="connsiteY44" fmla="*/ 151358 h 4625703"/>
              <a:gd name="connsiteX45" fmla="*/ 1890943 w 7186566"/>
              <a:gd name="connsiteY45" fmla="*/ 160235 h 4625703"/>
              <a:gd name="connsiteX46" fmla="*/ 1411549 w 7186566"/>
              <a:gd name="connsiteY46" fmla="*/ 177991 h 4625703"/>
              <a:gd name="connsiteX47" fmla="*/ 1340528 w 7186566"/>
              <a:gd name="connsiteY47" fmla="*/ 195746 h 4625703"/>
              <a:gd name="connsiteX48" fmla="*/ 1305017 w 7186566"/>
              <a:gd name="connsiteY48" fmla="*/ 213501 h 4625703"/>
              <a:gd name="connsiteX49" fmla="*/ 1189607 w 7186566"/>
              <a:gd name="connsiteY49" fmla="*/ 222379 h 4625703"/>
              <a:gd name="connsiteX50" fmla="*/ 1127464 w 7186566"/>
              <a:gd name="connsiteY50" fmla="*/ 240134 h 4625703"/>
              <a:gd name="connsiteX51" fmla="*/ 1056442 w 7186566"/>
              <a:gd name="connsiteY51" fmla="*/ 275645 h 4625703"/>
              <a:gd name="connsiteX52" fmla="*/ 985421 w 7186566"/>
              <a:gd name="connsiteY52" fmla="*/ 293400 h 4625703"/>
              <a:gd name="connsiteX53" fmla="*/ 905522 w 7186566"/>
              <a:gd name="connsiteY53" fmla="*/ 328911 h 4625703"/>
              <a:gd name="connsiteX54" fmla="*/ 834501 w 7186566"/>
              <a:gd name="connsiteY54" fmla="*/ 346666 h 4625703"/>
              <a:gd name="connsiteX55" fmla="*/ 807868 w 7186566"/>
              <a:gd name="connsiteY55" fmla="*/ 355544 h 4625703"/>
              <a:gd name="connsiteX56" fmla="*/ 692458 w 7186566"/>
              <a:gd name="connsiteY56" fmla="*/ 382177 h 4625703"/>
              <a:gd name="connsiteX57" fmla="*/ 594803 w 7186566"/>
              <a:gd name="connsiteY57" fmla="*/ 399932 h 4625703"/>
              <a:gd name="connsiteX58" fmla="*/ 559293 w 7186566"/>
              <a:gd name="connsiteY58" fmla="*/ 408810 h 4625703"/>
              <a:gd name="connsiteX59" fmla="*/ 479394 w 7186566"/>
              <a:gd name="connsiteY59" fmla="*/ 426565 h 4625703"/>
              <a:gd name="connsiteX60" fmla="*/ 461638 w 7186566"/>
              <a:gd name="connsiteY60" fmla="*/ 444321 h 4625703"/>
              <a:gd name="connsiteX61" fmla="*/ 417250 w 7186566"/>
              <a:gd name="connsiteY61" fmla="*/ 453198 h 4625703"/>
              <a:gd name="connsiteX62" fmla="*/ 363984 w 7186566"/>
              <a:gd name="connsiteY62" fmla="*/ 479831 h 4625703"/>
              <a:gd name="connsiteX63" fmla="*/ 346229 w 7186566"/>
              <a:gd name="connsiteY63" fmla="*/ 497587 h 4625703"/>
              <a:gd name="connsiteX64" fmla="*/ 292963 w 7186566"/>
              <a:gd name="connsiteY64" fmla="*/ 515342 h 4625703"/>
              <a:gd name="connsiteX65" fmla="*/ 275207 w 7186566"/>
              <a:gd name="connsiteY65" fmla="*/ 533097 h 4625703"/>
              <a:gd name="connsiteX66" fmla="*/ 248574 w 7186566"/>
              <a:gd name="connsiteY66" fmla="*/ 550853 h 4625703"/>
              <a:gd name="connsiteX67" fmla="*/ 177553 w 7186566"/>
              <a:gd name="connsiteY67" fmla="*/ 621874 h 4625703"/>
              <a:gd name="connsiteX68" fmla="*/ 159798 w 7186566"/>
              <a:gd name="connsiteY68" fmla="*/ 648507 h 4625703"/>
              <a:gd name="connsiteX69" fmla="*/ 124287 w 7186566"/>
              <a:gd name="connsiteY69" fmla="*/ 684018 h 4625703"/>
              <a:gd name="connsiteX70" fmla="*/ 88776 w 7186566"/>
              <a:gd name="connsiteY70" fmla="*/ 728406 h 4625703"/>
              <a:gd name="connsiteX71" fmla="*/ 71021 w 7186566"/>
              <a:gd name="connsiteY71" fmla="*/ 755039 h 4625703"/>
              <a:gd name="connsiteX72" fmla="*/ 17755 w 7186566"/>
              <a:gd name="connsiteY72" fmla="*/ 799427 h 4625703"/>
              <a:gd name="connsiteX73" fmla="*/ 0 w 7186566"/>
              <a:gd name="connsiteY73" fmla="*/ 861571 h 4625703"/>
              <a:gd name="connsiteX74" fmla="*/ 8877 w 7186566"/>
              <a:gd name="connsiteY74" fmla="*/ 914837 h 4625703"/>
              <a:gd name="connsiteX75" fmla="*/ 17755 w 7186566"/>
              <a:gd name="connsiteY75" fmla="*/ 994736 h 4625703"/>
              <a:gd name="connsiteX76" fmla="*/ 17755 w 7186566"/>
              <a:gd name="connsiteY76" fmla="*/ 1625051 h 4625703"/>
              <a:gd name="connsiteX77" fmla="*/ 8877 w 7186566"/>
              <a:gd name="connsiteY77" fmla="*/ 1651684 h 4625703"/>
              <a:gd name="connsiteX78" fmla="*/ 17755 w 7186566"/>
              <a:gd name="connsiteY78" fmla="*/ 1909136 h 4625703"/>
              <a:gd name="connsiteX79" fmla="*/ 44388 w 7186566"/>
              <a:gd name="connsiteY79" fmla="*/ 2015668 h 4625703"/>
              <a:gd name="connsiteX80" fmla="*/ 53266 w 7186566"/>
              <a:gd name="connsiteY80" fmla="*/ 2042301 h 4625703"/>
              <a:gd name="connsiteX81" fmla="*/ 62143 w 7186566"/>
              <a:gd name="connsiteY81" fmla="*/ 2095567 h 4625703"/>
              <a:gd name="connsiteX82" fmla="*/ 71021 w 7186566"/>
              <a:gd name="connsiteY82" fmla="*/ 2139956 h 4625703"/>
              <a:gd name="connsiteX83" fmla="*/ 88776 w 7186566"/>
              <a:gd name="connsiteY83" fmla="*/ 2255365 h 4625703"/>
              <a:gd name="connsiteX84" fmla="*/ 106532 w 7186566"/>
              <a:gd name="connsiteY84" fmla="*/ 2424041 h 4625703"/>
              <a:gd name="connsiteX85" fmla="*/ 115409 w 7186566"/>
              <a:gd name="connsiteY85" fmla="*/ 2503940 h 4625703"/>
              <a:gd name="connsiteX86" fmla="*/ 124287 w 7186566"/>
              <a:gd name="connsiteY86" fmla="*/ 2548328 h 4625703"/>
              <a:gd name="connsiteX87" fmla="*/ 133165 w 7186566"/>
              <a:gd name="connsiteY87" fmla="*/ 2601594 h 4625703"/>
              <a:gd name="connsiteX88" fmla="*/ 159798 w 7186566"/>
              <a:gd name="connsiteY88" fmla="*/ 2619350 h 4625703"/>
              <a:gd name="connsiteX89" fmla="*/ 168675 w 7186566"/>
              <a:gd name="connsiteY89" fmla="*/ 2645983 h 4625703"/>
              <a:gd name="connsiteX90" fmla="*/ 186431 w 7186566"/>
              <a:gd name="connsiteY90" fmla="*/ 2663738 h 4625703"/>
              <a:gd name="connsiteX91" fmla="*/ 204186 w 7186566"/>
              <a:gd name="connsiteY91" fmla="*/ 2725882 h 4625703"/>
              <a:gd name="connsiteX92" fmla="*/ 230819 w 7186566"/>
              <a:gd name="connsiteY92" fmla="*/ 2734759 h 4625703"/>
              <a:gd name="connsiteX93" fmla="*/ 239697 w 7186566"/>
              <a:gd name="connsiteY93" fmla="*/ 2770270 h 4625703"/>
              <a:gd name="connsiteX94" fmla="*/ 248574 w 7186566"/>
              <a:gd name="connsiteY94" fmla="*/ 2796903 h 4625703"/>
              <a:gd name="connsiteX95" fmla="*/ 266330 w 7186566"/>
              <a:gd name="connsiteY95" fmla="*/ 2894558 h 4625703"/>
              <a:gd name="connsiteX96" fmla="*/ 275207 w 7186566"/>
              <a:gd name="connsiteY96" fmla="*/ 3009967 h 4625703"/>
              <a:gd name="connsiteX97" fmla="*/ 292963 w 7186566"/>
              <a:gd name="connsiteY97" fmla="*/ 3072111 h 4625703"/>
              <a:gd name="connsiteX98" fmla="*/ 301840 w 7186566"/>
              <a:gd name="connsiteY98" fmla="*/ 3107622 h 4625703"/>
              <a:gd name="connsiteX99" fmla="*/ 319596 w 7186566"/>
              <a:gd name="connsiteY99" fmla="*/ 3160888 h 4625703"/>
              <a:gd name="connsiteX100" fmla="*/ 328473 w 7186566"/>
              <a:gd name="connsiteY100" fmla="*/ 3187521 h 4625703"/>
              <a:gd name="connsiteX101" fmla="*/ 355106 w 7186566"/>
              <a:gd name="connsiteY101" fmla="*/ 3373952 h 4625703"/>
              <a:gd name="connsiteX102" fmla="*/ 372862 w 7186566"/>
              <a:gd name="connsiteY102" fmla="*/ 3409462 h 4625703"/>
              <a:gd name="connsiteX103" fmla="*/ 399495 w 7186566"/>
              <a:gd name="connsiteY103" fmla="*/ 3427218 h 4625703"/>
              <a:gd name="connsiteX104" fmla="*/ 408372 w 7186566"/>
              <a:gd name="connsiteY104" fmla="*/ 3453851 h 4625703"/>
              <a:gd name="connsiteX105" fmla="*/ 426128 w 7186566"/>
              <a:gd name="connsiteY105" fmla="*/ 3489361 h 4625703"/>
              <a:gd name="connsiteX106" fmla="*/ 435005 w 7186566"/>
              <a:gd name="connsiteY106" fmla="*/ 3587016 h 4625703"/>
              <a:gd name="connsiteX107" fmla="*/ 461638 w 7186566"/>
              <a:gd name="connsiteY107" fmla="*/ 3631404 h 4625703"/>
              <a:gd name="connsiteX108" fmla="*/ 497149 w 7186566"/>
              <a:gd name="connsiteY108" fmla="*/ 3666915 h 4625703"/>
              <a:gd name="connsiteX109" fmla="*/ 532660 w 7186566"/>
              <a:gd name="connsiteY109" fmla="*/ 3764569 h 4625703"/>
              <a:gd name="connsiteX110" fmla="*/ 568170 w 7186566"/>
              <a:gd name="connsiteY110" fmla="*/ 3817835 h 4625703"/>
              <a:gd name="connsiteX111" fmla="*/ 612559 w 7186566"/>
              <a:gd name="connsiteY111" fmla="*/ 3862224 h 4625703"/>
              <a:gd name="connsiteX112" fmla="*/ 648069 w 7186566"/>
              <a:gd name="connsiteY112" fmla="*/ 3915490 h 4625703"/>
              <a:gd name="connsiteX113" fmla="*/ 701335 w 7186566"/>
              <a:gd name="connsiteY113" fmla="*/ 3951000 h 4625703"/>
              <a:gd name="connsiteX114" fmla="*/ 719091 w 7186566"/>
              <a:gd name="connsiteY114" fmla="*/ 3968756 h 4625703"/>
              <a:gd name="connsiteX115" fmla="*/ 745724 w 7186566"/>
              <a:gd name="connsiteY115" fmla="*/ 3986511 h 4625703"/>
              <a:gd name="connsiteX116" fmla="*/ 798990 w 7186566"/>
              <a:gd name="connsiteY116" fmla="*/ 4048655 h 4625703"/>
              <a:gd name="connsiteX117" fmla="*/ 825623 w 7186566"/>
              <a:gd name="connsiteY117" fmla="*/ 4066410 h 4625703"/>
              <a:gd name="connsiteX118" fmla="*/ 861134 w 7186566"/>
              <a:gd name="connsiteY118" fmla="*/ 4093043 h 4625703"/>
              <a:gd name="connsiteX119" fmla="*/ 887767 w 7186566"/>
              <a:gd name="connsiteY119" fmla="*/ 4110798 h 4625703"/>
              <a:gd name="connsiteX120" fmla="*/ 914400 w 7186566"/>
              <a:gd name="connsiteY120" fmla="*/ 4137431 h 4625703"/>
              <a:gd name="connsiteX121" fmla="*/ 967666 w 7186566"/>
              <a:gd name="connsiteY121" fmla="*/ 4172942 h 4625703"/>
              <a:gd name="connsiteX122" fmla="*/ 1012054 w 7186566"/>
              <a:gd name="connsiteY122" fmla="*/ 4235086 h 4625703"/>
              <a:gd name="connsiteX123" fmla="*/ 1012054 w 7186566"/>
              <a:gd name="connsiteY123" fmla="*/ 4235086 h 4625703"/>
              <a:gd name="connsiteX124" fmla="*/ 1074198 w 7186566"/>
              <a:gd name="connsiteY124" fmla="*/ 4314985 h 4625703"/>
              <a:gd name="connsiteX125" fmla="*/ 1118586 w 7186566"/>
              <a:gd name="connsiteY125" fmla="*/ 4332740 h 4625703"/>
              <a:gd name="connsiteX126" fmla="*/ 1225118 w 7186566"/>
              <a:gd name="connsiteY126" fmla="*/ 4377128 h 4625703"/>
              <a:gd name="connsiteX127" fmla="*/ 1313895 w 7186566"/>
              <a:gd name="connsiteY127" fmla="*/ 4386006 h 4625703"/>
              <a:gd name="connsiteX128" fmla="*/ 1376038 w 7186566"/>
              <a:gd name="connsiteY128" fmla="*/ 4412639 h 4625703"/>
              <a:gd name="connsiteX129" fmla="*/ 1402671 w 7186566"/>
              <a:gd name="connsiteY129" fmla="*/ 4430394 h 4625703"/>
              <a:gd name="connsiteX130" fmla="*/ 1455937 w 7186566"/>
              <a:gd name="connsiteY130" fmla="*/ 4448150 h 4625703"/>
              <a:gd name="connsiteX131" fmla="*/ 1482570 w 7186566"/>
              <a:gd name="connsiteY131" fmla="*/ 4457027 h 4625703"/>
              <a:gd name="connsiteX132" fmla="*/ 1544714 w 7186566"/>
              <a:gd name="connsiteY132" fmla="*/ 4465905 h 4625703"/>
              <a:gd name="connsiteX133" fmla="*/ 1633491 w 7186566"/>
              <a:gd name="connsiteY133" fmla="*/ 4483660 h 4625703"/>
              <a:gd name="connsiteX134" fmla="*/ 1669002 w 7186566"/>
              <a:gd name="connsiteY134" fmla="*/ 4492538 h 4625703"/>
              <a:gd name="connsiteX135" fmla="*/ 1713390 w 7186566"/>
              <a:gd name="connsiteY135" fmla="*/ 4501416 h 4625703"/>
              <a:gd name="connsiteX136" fmla="*/ 1775534 w 7186566"/>
              <a:gd name="connsiteY136" fmla="*/ 4519171 h 4625703"/>
              <a:gd name="connsiteX137" fmla="*/ 1811044 w 7186566"/>
              <a:gd name="connsiteY137" fmla="*/ 4528049 h 4625703"/>
              <a:gd name="connsiteX138" fmla="*/ 1837677 w 7186566"/>
              <a:gd name="connsiteY138" fmla="*/ 4536926 h 4625703"/>
              <a:gd name="connsiteX139" fmla="*/ 1899821 w 7186566"/>
              <a:gd name="connsiteY139" fmla="*/ 4545804 h 4625703"/>
              <a:gd name="connsiteX140" fmla="*/ 1961965 w 7186566"/>
              <a:gd name="connsiteY140" fmla="*/ 4563559 h 4625703"/>
              <a:gd name="connsiteX141" fmla="*/ 2041864 w 7186566"/>
              <a:gd name="connsiteY141" fmla="*/ 4581315 h 4625703"/>
              <a:gd name="connsiteX142" fmla="*/ 2112885 w 7186566"/>
              <a:gd name="connsiteY142" fmla="*/ 4607948 h 4625703"/>
              <a:gd name="connsiteX143" fmla="*/ 2210539 w 7186566"/>
              <a:gd name="connsiteY143" fmla="*/ 4625703 h 4625703"/>
              <a:gd name="connsiteX144" fmla="*/ 2769833 w 7186566"/>
              <a:gd name="connsiteY144" fmla="*/ 4563559 h 4625703"/>
              <a:gd name="connsiteX145" fmla="*/ 2814221 w 7186566"/>
              <a:gd name="connsiteY145" fmla="*/ 4536926 h 4625703"/>
              <a:gd name="connsiteX146" fmla="*/ 2840854 w 7186566"/>
              <a:gd name="connsiteY146" fmla="*/ 4528049 h 4625703"/>
              <a:gd name="connsiteX147" fmla="*/ 2991774 w 7186566"/>
              <a:gd name="connsiteY147" fmla="*/ 4501416 h 4625703"/>
              <a:gd name="connsiteX148" fmla="*/ 3009530 w 7186566"/>
              <a:gd name="connsiteY148" fmla="*/ 4483660 h 4625703"/>
              <a:gd name="connsiteX149" fmla="*/ 3240349 w 7186566"/>
              <a:gd name="connsiteY149" fmla="*/ 4474783 h 4625703"/>
              <a:gd name="connsiteX150" fmla="*/ 3338003 w 7186566"/>
              <a:gd name="connsiteY150" fmla="*/ 4457027 h 4625703"/>
              <a:gd name="connsiteX151" fmla="*/ 3373514 w 7186566"/>
              <a:gd name="connsiteY151" fmla="*/ 4448150 h 4625703"/>
              <a:gd name="connsiteX152" fmla="*/ 3417902 w 7186566"/>
              <a:gd name="connsiteY152" fmla="*/ 4430394 h 4625703"/>
              <a:gd name="connsiteX153" fmla="*/ 3533312 w 7186566"/>
              <a:gd name="connsiteY153" fmla="*/ 4421517 h 4625703"/>
              <a:gd name="connsiteX154" fmla="*/ 3595456 w 7186566"/>
              <a:gd name="connsiteY154" fmla="*/ 4412639 h 4625703"/>
              <a:gd name="connsiteX155" fmla="*/ 3622089 w 7186566"/>
              <a:gd name="connsiteY155" fmla="*/ 4394884 h 4625703"/>
              <a:gd name="connsiteX156" fmla="*/ 3648722 w 7186566"/>
              <a:gd name="connsiteY156" fmla="*/ 4386006 h 4625703"/>
              <a:gd name="connsiteX157" fmla="*/ 3746376 w 7186566"/>
              <a:gd name="connsiteY157" fmla="*/ 4359373 h 4625703"/>
              <a:gd name="connsiteX158" fmla="*/ 3844031 w 7186566"/>
              <a:gd name="connsiteY158" fmla="*/ 4314985 h 4625703"/>
              <a:gd name="connsiteX159" fmla="*/ 3897297 w 7186566"/>
              <a:gd name="connsiteY159" fmla="*/ 4288352 h 4625703"/>
              <a:gd name="connsiteX160" fmla="*/ 3941685 w 7186566"/>
              <a:gd name="connsiteY160" fmla="*/ 4270596 h 4625703"/>
              <a:gd name="connsiteX161" fmla="*/ 4039339 w 7186566"/>
              <a:gd name="connsiteY161" fmla="*/ 4217330 h 4625703"/>
              <a:gd name="connsiteX162" fmla="*/ 4101483 w 7186566"/>
              <a:gd name="connsiteY162" fmla="*/ 4199575 h 4625703"/>
              <a:gd name="connsiteX163" fmla="*/ 4216893 w 7186566"/>
              <a:gd name="connsiteY163" fmla="*/ 4128554 h 4625703"/>
              <a:gd name="connsiteX164" fmla="*/ 4252403 w 7186566"/>
              <a:gd name="connsiteY164" fmla="*/ 4110798 h 4625703"/>
              <a:gd name="connsiteX165" fmla="*/ 4270159 w 7186566"/>
              <a:gd name="connsiteY165" fmla="*/ 4093043 h 4625703"/>
              <a:gd name="connsiteX166" fmla="*/ 4350058 w 7186566"/>
              <a:gd name="connsiteY166" fmla="*/ 4075288 h 4625703"/>
              <a:gd name="connsiteX167" fmla="*/ 4394446 w 7186566"/>
              <a:gd name="connsiteY167" fmla="*/ 4057532 h 4625703"/>
              <a:gd name="connsiteX168" fmla="*/ 4438835 w 7186566"/>
              <a:gd name="connsiteY168" fmla="*/ 4030899 h 4625703"/>
              <a:gd name="connsiteX169" fmla="*/ 4500978 w 7186566"/>
              <a:gd name="connsiteY169" fmla="*/ 4022022 h 4625703"/>
              <a:gd name="connsiteX170" fmla="*/ 4536489 w 7186566"/>
              <a:gd name="connsiteY170" fmla="*/ 4004266 h 4625703"/>
              <a:gd name="connsiteX171" fmla="*/ 4580877 w 7186566"/>
              <a:gd name="connsiteY171" fmla="*/ 3995389 h 4625703"/>
              <a:gd name="connsiteX172" fmla="*/ 4634143 w 7186566"/>
              <a:gd name="connsiteY172" fmla="*/ 3959878 h 4625703"/>
              <a:gd name="connsiteX173" fmla="*/ 4714042 w 7186566"/>
              <a:gd name="connsiteY173" fmla="*/ 3915490 h 4625703"/>
              <a:gd name="connsiteX174" fmla="*/ 4767308 w 7186566"/>
              <a:gd name="connsiteY174" fmla="*/ 3871101 h 4625703"/>
              <a:gd name="connsiteX175" fmla="*/ 4820574 w 7186566"/>
              <a:gd name="connsiteY175" fmla="*/ 3835591 h 4625703"/>
              <a:gd name="connsiteX176" fmla="*/ 4856085 w 7186566"/>
              <a:gd name="connsiteY176" fmla="*/ 3782325 h 4625703"/>
              <a:gd name="connsiteX177" fmla="*/ 4900473 w 7186566"/>
              <a:gd name="connsiteY177" fmla="*/ 3737936 h 4625703"/>
              <a:gd name="connsiteX178" fmla="*/ 4918229 w 7186566"/>
              <a:gd name="connsiteY178" fmla="*/ 3720181 h 4625703"/>
              <a:gd name="connsiteX179" fmla="*/ 4944862 w 7186566"/>
              <a:gd name="connsiteY179" fmla="*/ 3711303 h 4625703"/>
              <a:gd name="connsiteX180" fmla="*/ 4989250 w 7186566"/>
              <a:gd name="connsiteY180" fmla="*/ 3675793 h 4625703"/>
              <a:gd name="connsiteX181" fmla="*/ 5051394 w 7186566"/>
              <a:gd name="connsiteY181" fmla="*/ 3613649 h 4625703"/>
              <a:gd name="connsiteX182" fmla="*/ 5069149 w 7186566"/>
              <a:gd name="connsiteY182" fmla="*/ 3595893 h 4625703"/>
              <a:gd name="connsiteX183" fmla="*/ 5095782 w 7186566"/>
              <a:gd name="connsiteY183" fmla="*/ 3560383 h 4625703"/>
              <a:gd name="connsiteX184" fmla="*/ 5149048 w 7186566"/>
              <a:gd name="connsiteY184" fmla="*/ 3515994 h 4625703"/>
              <a:gd name="connsiteX185" fmla="*/ 5166803 w 7186566"/>
              <a:gd name="connsiteY185" fmla="*/ 3489361 h 4625703"/>
              <a:gd name="connsiteX186" fmla="*/ 5211192 w 7186566"/>
              <a:gd name="connsiteY186" fmla="*/ 3453851 h 4625703"/>
              <a:gd name="connsiteX187" fmla="*/ 5255580 w 7186566"/>
              <a:gd name="connsiteY187" fmla="*/ 3418340 h 4625703"/>
              <a:gd name="connsiteX188" fmla="*/ 5291091 w 7186566"/>
              <a:gd name="connsiteY188" fmla="*/ 3409462 h 4625703"/>
              <a:gd name="connsiteX189" fmla="*/ 5344357 w 7186566"/>
              <a:gd name="connsiteY189" fmla="*/ 3365074 h 4625703"/>
              <a:gd name="connsiteX190" fmla="*/ 5370990 w 7186566"/>
              <a:gd name="connsiteY190" fmla="*/ 3356196 h 4625703"/>
              <a:gd name="connsiteX191" fmla="*/ 5450889 w 7186566"/>
              <a:gd name="connsiteY191" fmla="*/ 3302930 h 4625703"/>
              <a:gd name="connsiteX192" fmla="*/ 5477522 w 7186566"/>
              <a:gd name="connsiteY192" fmla="*/ 3285175 h 4625703"/>
              <a:gd name="connsiteX193" fmla="*/ 5513033 w 7186566"/>
              <a:gd name="connsiteY193" fmla="*/ 3267420 h 4625703"/>
              <a:gd name="connsiteX194" fmla="*/ 5557421 w 7186566"/>
              <a:gd name="connsiteY194" fmla="*/ 3223031 h 4625703"/>
              <a:gd name="connsiteX195" fmla="*/ 5655075 w 7186566"/>
              <a:gd name="connsiteY195" fmla="*/ 3169765 h 4625703"/>
              <a:gd name="connsiteX196" fmla="*/ 5699464 w 7186566"/>
              <a:gd name="connsiteY196" fmla="*/ 3143132 h 4625703"/>
              <a:gd name="connsiteX197" fmla="*/ 5726097 w 7186566"/>
              <a:gd name="connsiteY197" fmla="*/ 3125377 h 4625703"/>
              <a:gd name="connsiteX198" fmla="*/ 5761607 w 7186566"/>
              <a:gd name="connsiteY198" fmla="*/ 3107622 h 4625703"/>
              <a:gd name="connsiteX199" fmla="*/ 5779363 w 7186566"/>
              <a:gd name="connsiteY199" fmla="*/ 3089866 h 4625703"/>
              <a:gd name="connsiteX200" fmla="*/ 5814873 w 7186566"/>
              <a:gd name="connsiteY200" fmla="*/ 3063233 h 4625703"/>
              <a:gd name="connsiteX201" fmla="*/ 5841506 w 7186566"/>
              <a:gd name="connsiteY201" fmla="*/ 3045478 h 4625703"/>
              <a:gd name="connsiteX202" fmla="*/ 5877017 w 7186566"/>
              <a:gd name="connsiteY202" fmla="*/ 3009967 h 4625703"/>
              <a:gd name="connsiteX203" fmla="*/ 5930283 w 7186566"/>
              <a:gd name="connsiteY203" fmla="*/ 2992212 h 4625703"/>
              <a:gd name="connsiteX204" fmla="*/ 5956916 w 7186566"/>
              <a:gd name="connsiteY204" fmla="*/ 2974457 h 4625703"/>
              <a:gd name="connsiteX205" fmla="*/ 5992427 w 7186566"/>
              <a:gd name="connsiteY205" fmla="*/ 2956701 h 4625703"/>
              <a:gd name="connsiteX206" fmla="*/ 6027937 w 7186566"/>
              <a:gd name="connsiteY206" fmla="*/ 2930068 h 4625703"/>
              <a:gd name="connsiteX207" fmla="*/ 6054570 w 7186566"/>
              <a:gd name="connsiteY207" fmla="*/ 2912313 h 4625703"/>
              <a:gd name="connsiteX208" fmla="*/ 6072326 w 7186566"/>
              <a:gd name="connsiteY208" fmla="*/ 2885680 h 4625703"/>
              <a:gd name="connsiteX209" fmla="*/ 6125592 w 7186566"/>
              <a:gd name="connsiteY209" fmla="*/ 2832414 h 4625703"/>
              <a:gd name="connsiteX210" fmla="*/ 6161102 w 7186566"/>
              <a:gd name="connsiteY210" fmla="*/ 2796903 h 4625703"/>
              <a:gd name="connsiteX211" fmla="*/ 6205491 w 7186566"/>
              <a:gd name="connsiteY211" fmla="*/ 2752515 h 4625703"/>
              <a:gd name="connsiteX212" fmla="*/ 6223246 w 7186566"/>
              <a:gd name="connsiteY212" fmla="*/ 2734759 h 4625703"/>
              <a:gd name="connsiteX213" fmla="*/ 6267635 w 7186566"/>
              <a:gd name="connsiteY213" fmla="*/ 2663738 h 4625703"/>
              <a:gd name="connsiteX214" fmla="*/ 6329778 w 7186566"/>
              <a:gd name="connsiteY214" fmla="*/ 2601594 h 4625703"/>
              <a:gd name="connsiteX215" fmla="*/ 6374167 w 7186566"/>
              <a:gd name="connsiteY215" fmla="*/ 2557206 h 4625703"/>
              <a:gd name="connsiteX216" fmla="*/ 6391922 w 7186566"/>
              <a:gd name="connsiteY216" fmla="*/ 2521695 h 4625703"/>
              <a:gd name="connsiteX217" fmla="*/ 6418555 w 7186566"/>
              <a:gd name="connsiteY217" fmla="*/ 2468429 h 4625703"/>
              <a:gd name="connsiteX218" fmla="*/ 6471821 w 7186566"/>
              <a:gd name="connsiteY218" fmla="*/ 2424041 h 4625703"/>
              <a:gd name="connsiteX219" fmla="*/ 6489576 w 7186566"/>
              <a:gd name="connsiteY219" fmla="*/ 2397408 h 4625703"/>
              <a:gd name="connsiteX220" fmla="*/ 6525087 w 7186566"/>
              <a:gd name="connsiteY220" fmla="*/ 2317509 h 4625703"/>
              <a:gd name="connsiteX221" fmla="*/ 6578353 w 7186566"/>
              <a:gd name="connsiteY221" fmla="*/ 2281998 h 4625703"/>
              <a:gd name="connsiteX222" fmla="*/ 6622741 w 7186566"/>
              <a:gd name="connsiteY222" fmla="*/ 2228732 h 4625703"/>
              <a:gd name="connsiteX223" fmla="*/ 6649374 w 7186566"/>
              <a:gd name="connsiteY223" fmla="*/ 2175466 h 4625703"/>
              <a:gd name="connsiteX224" fmla="*/ 6667130 w 7186566"/>
              <a:gd name="connsiteY224" fmla="*/ 2122200 h 4625703"/>
              <a:gd name="connsiteX225" fmla="*/ 6702640 w 7186566"/>
              <a:gd name="connsiteY225" fmla="*/ 2060057 h 4625703"/>
              <a:gd name="connsiteX226" fmla="*/ 6720396 w 7186566"/>
              <a:gd name="connsiteY226" fmla="*/ 2033424 h 4625703"/>
              <a:gd name="connsiteX227" fmla="*/ 6738151 w 7186566"/>
              <a:gd name="connsiteY227" fmla="*/ 1962402 h 4625703"/>
              <a:gd name="connsiteX228" fmla="*/ 6747029 w 7186566"/>
              <a:gd name="connsiteY228" fmla="*/ 1926892 h 4625703"/>
              <a:gd name="connsiteX229" fmla="*/ 6755906 w 7186566"/>
              <a:gd name="connsiteY229" fmla="*/ 1891381 h 4625703"/>
              <a:gd name="connsiteX230" fmla="*/ 6773662 w 7186566"/>
              <a:gd name="connsiteY230" fmla="*/ 1873626 h 4625703"/>
              <a:gd name="connsiteX231" fmla="*/ 6782539 w 7186566"/>
              <a:gd name="connsiteY231" fmla="*/ 1838115 h 4625703"/>
              <a:gd name="connsiteX232" fmla="*/ 6800295 w 7186566"/>
              <a:gd name="connsiteY232" fmla="*/ 1784849 h 4625703"/>
              <a:gd name="connsiteX233" fmla="*/ 6818050 w 7186566"/>
              <a:gd name="connsiteY233" fmla="*/ 1713827 h 4625703"/>
              <a:gd name="connsiteX234" fmla="*/ 6835805 w 7186566"/>
              <a:gd name="connsiteY234" fmla="*/ 1580662 h 4625703"/>
              <a:gd name="connsiteX235" fmla="*/ 6853561 w 7186566"/>
              <a:gd name="connsiteY235" fmla="*/ 1518519 h 4625703"/>
              <a:gd name="connsiteX236" fmla="*/ 6897949 w 7186566"/>
              <a:gd name="connsiteY236" fmla="*/ 1483008 h 4625703"/>
              <a:gd name="connsiteX237" fmla="*/ 6915704 w 7186566"/>
              <a:gd name="connsiteY237" fmla="*/ 1456375 h 4625703"/>
              <a:gd name="connsiteX238" fmla="*/ 6924582 w 7186566"/>
              <a:gd name="connsiteY238" fmla="*/ 1429742 h 4625703"/>
              <a:gd name="connsiteX239" fmla="*/ 6951215 w 7186566"/>
              <a:gd name="connsiteY239" fmla="*/ 1411987 h 4625703"/>
              <a:gd name="connsiteX240" fmla="*/ 6960093 w 7186566"/>
              <a:gd name="connsiteY240" fmla="*/ 1385354 h 4625703"/>
              <a:gd name="connsiteX241" fmla="*/ 7004481 w 7186566"/>
              <a:gd name="connsiteY241" fmla="*/ 1349843 h 4625703"/>
              <a:gd name="connsiteX242" fmla="*/ 7031114 w 7186566"/>
              <a:gd name="connsiteY242" fmla="*/ 1323210 h 4625703"/>
              <a:gd name="connsiteX243" fmla="*/ 7075502 w 7186566"/>
              <a:gd name="connsiteY243" fmla="*/ 1287699 h 4625703"/>
              <a:gd name="connsiteX244" fmla="*/ 7093258 w 7186566"/>
              <a:gd name="connsiteY244" fmla="*/ 1234433 h 4625703"/>
              <a:gd name="connsiteX245" fmla="*/ 7102135 w 7186566"/>
              <a:gd name="connsiteY245" fmla="*/ 1207800 h 4625703"/>
              <a:gd name="connsiteX246" fmla="*/ 7119891 w 7186566"/>
              <a:gd name="connsiteY246" fmla="*/ 1190045 h 4625703"/>
              <a:gd name="connsiteX247" fmla="*/ 7137646 w 7186566"/>
              <a:gd name="connsiteY247" fmla="*/ 1127901 h 4625703"/>
              <a:gd name="connsiteX248" fmla="*/ 7146524 w 7186566"/>
              <a:gd name="connsiteY248" fmla="*/ 1101268 h 4625703"/>
              <a:gd name="connsiteX249" fmla="*/ 7155402 w 7186566"/>
              <a:gd name="connsiteY249" fmla="*/ 1065758 h 4625703"/>
              <a:gd name="connsiteX250" fmla="*/ 7164279 w 7186566"/>
              <a:gd name="connsiteY250" fmla="*/ 1039125 h 4625703"/>
              <a:gd name="connsiteX251" fmla="*/ 7182035 w 7186566"/>
              <a:gd name="connsiteY251" fmla="*/ 976981 h 4625703"/>
              <a:gd name="connsiteX252" fmla="*/ 7173157 w 7186566"/>
              <a:gd name="connsiteY252" fmla="*/ 932593 h 4625703"/>
              <a:gd name="connsiteX253" fmla="*/ 7137646 w 7186566"/>
              <a:gd name="connsiteY253" fmla="*/ 914837 h 4625703"/>
              <a:gd name="connsiteX254" fmla="*/ 7119891 w 7186566"/>
              <a:gd name="connsiteY254" fmla="*/ 888204 h 4625703"/>
              <a:gd name="connsiteX255" fmla="*/ 7031114 w 7186566"/>
              <a:gd name="connsiteY255" fmla="*/ 817183 h 4625703"/>
              <a:gd name="connsiteX256" fmla="*/ 7022236 w 7186566"/>
              <a:gd name="connsiteY256" fmla="*/ 817183 h 462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7186566" h="4625703">
                <a:moveTo>
                  <a:pt x="7075502" y="861571"/>
                </a:moveTo>
                <a:cubicBezTo>
                  <a:pt x="7050031" y="823364"/>
                  <a:pt x="7061116" y="834159"/>
                  <a:pt x="7013359" y="799427"/>
                </a:cubicBezTo>
                <a:cubicBezTo>
                  <a:pt x="6986358" y="779790"/>
                  <a:pt x="6965404" y="761428"/>
                  <a:pt x="6933460" y="755039"/>
                </a:cubicBezTo>
                <a:cubicBezTo>
                  <a:pt x="6912941" y="750935"/>
                  <a:pt x="6892031" y="749120"/>
                  <a:pt x="6871316" y="746161"/>
                </a:cubicBezTo>
                <a:cubicBezTo>
                  <a:pt x="6859479" y="740243"/>
                  <a:pt x="6848360" y="732591"/>
                  <a:pt x="6835805" y="728406"/>
                </a:cubicBezTo>
                <a:cubicBezTo>
                  <a:pt x="6821490" y="723634"/>
                  <a:pt x="6805206" y="725656"/>
                  <a:pt x="6791417" y="719528"/>
                </a:cubicBezTo>
                <a:cubicBezTo>
                  <a:pt x="6675013" y="667792"/>
                  <a:pt x="6828916" y="711146"/>
                  <a:pt x="6720396" y="684018"/>
                </a:cubicBezTo>
                <a:cubicBezTo>
                  <a:pt x="6711518" y="678099"/>
                  <a:pt x="6701960" y="673093"/>
                  <a:pt x="6693763" y="666262"/>
                </a:cubicBezTo>
                <a:cubicBezTo>
                  <a:pt x="6684118" y="658224"/>
                  <a:pt x="6679041" y="643599"/>
                  <a:pt x="6667130" y="639629"/>
                </a:cubicBezTo>
                <a:cubicBezTo>
                  <a:pt x="6624186" y="625314"/>
                  <a:pt x="6533965" y="612996"/>
                  <a:pt x="6533965" y="612996"/>
                </a:cubicBezTo>
                <a:cubicBezTo>
                  <a:pt x="6528046" y="607078"/>
                  <a:pt x="6524556" y="595867"/>
                  <a:pt x="6516209" y="595241"/>
                </a:cubicBezTo>
                <a:cubicBezTo>
                  <a:pt x="6404035" y="586828"/>
                  <a:pt x="6291214" y="591844"/>
                  <a:pt x="6178858" y="586363"/>
                </a:cubicBezTo>
                <a:cubicBezTo>
                  <a:pt x="6169511" y="585907"/>
                  <a:pt x="6161531" y="578466"/>
                  <a:pt x="6152225" y="577486"/>
                </a:cubicBezTo>
                <a:cubicBezTo>
                  <a:pt x="6105046" y="572520"/>
                  <a:pt x="6057530" y="571567"/>
                  <a:pt x="6010182" y="568608"/>
                </a:cubicBezTo>
                <a:cubicBezTo>
                  <a:pt x="5932945" y="542861"/>
                  <a:pt x="6021273" y="569775"/>
                  <a:pt x="5841506" y="550853"/>
                </a:cubicBezTo>
                <a:cubicBezTo>
                  <a:pt x="5832199" y="549873"/>
                  <a:pt x="5823951" y="544245"/>
                  <a:pt x="5814873" y="541975"/>
                </a:cubicBezTo>
                <a:cubicBezTo>
                  <a:pt x="5800235" y="538315"/>
                  <a:pt x="5785344" y="535719"/>
                  <a:pt x="5770485" y="533097"/>
                </a:cubicBezTo>
                <a:cubicBezTo>
                  <a:pt x="5640140" y="510095"/>
                  <a:pt x="5684580" y="516929"/>
                  <a:pt x="5548543" y="506464"/>
                </a:cubicBezTo>
                <a:cubicBezTo>
                  <a:pt x="5536706" y="497586"/>
                  <a:pt x="5524400" y="489303"/>
                  <a:pt x="5513033" y="479831"/>
                </a:cubicBezTo>
                <a:cubicBezTo>
                  <a:pt x="5506603" y="474473"/>
                  <a:pt x="5503218" y="464723"/>
                  <a:pt x="5495277" y="462076"/>
                </a:cubicBezTo>
                <a:cubicBezTo>
                  <a:pt x="5466648" y="452533"/>
                  <a:pt x="5436093" y="450239"/>
                  <a:pt x="5406501" y="444321"/>
                </a:cubicBezTo>
                <a:cubicBezTo>
                  <a:pt x="5366404" y="404224"/>
                  <a:pt x="5417993" y="449247"/>
                  <a:pt x="5344357" y="417688"/>
                </a:cubicBezTo>
                <a:cubicBezTo>
                  <a:pt x="5336664" y="414391"/>
                  <a:pt x="5334088" y="403675"/>
                  <a:pt x="5326602" y="399932"/>
                </a:cubicBezTo>
                <a:cubicBezTo>
                  <a:pt x="5315689" y="394475"/>
                  <a:pt x="5302778" y="394561"/>
                  <a:pt x="5291091" y="391055"/>
                </a:cubicBezTo>
                <a:cubicBezTo>
                  <a:pt x="5202459" y="364465"/>
                  <a:pt x="5273699" y="378423"/>
                  <a:pt x="5175681" y="364422"/>
                </a:cubicBezTo>
                <a:cubicBezTo>
                  <a:pt x="5154966" y="358503"/>
                  <a:pt x="5134128" y="353002"/>
                  <a:pt x="5113537" y="346666"/>
                </a:cubicBezTo>
                <a:cubicBezTo>
                  <a:pt x="5095649" y="341162"/>
                  <a:pt x="5078267" y="334053"/>
                  <a:pt x="5060271" y="328911"/>
                </a:cubicBezTo>
                <a:cubicBezTo>
                  <a:pt x="5039557" y="322993"/>
                  <a:pt x="5019433" y="314352"/>
                  <a:pt x="4998128" y="311156"/>
                </a:cubicBezTo>
                <a:cubicBezTo>
                  <a:pt x="4959971" y="305432"/>
                  <a:pt x="4921188" y="305237"/>
                  <a:pt x="4882718" y="302278"/>
                </a:cubicBezTo>
                <a:cubicBezTo>
                  <a:pt x="4870881" y="299319"/>
                  <a:pt x="4858782" y="297258"/>
                  <a:pt x="4847207" y="293400"/>
                </a:cubicBezTo>
                <a:cubicBezTo>
                  <a:pt x="4832089" y="288361"/>
                  <a:pt x="4818560" y="278130"/>
                  <a:pt x="4802819" y="275645"/>
                </a:cubicBezTo>
                <a:cubicBezTo>
                  <a:pt x="4761793" y="269167"/>
                  <a:pt x="4719961" y="269726"/>
                  <a:pt x="4678532" y="266767"/>
                </a:cubicBezTo>
                <a:cubicBezTo>
                  <a:pt x="4624955" y="231050"/>
                  <a:pt x="4681157" y="262984"/>
                  <a:pt x="4589755" y="240134"/>
                </a:cubicBezTo>
                <a:cubicBezTo>
                  <a:pt x="4574295" y="236269"/>
                  <a:pt x="4560827" y="226244"/>
                  <a:pt x="4545367" y="222379"/>
                </a:cubicBezTo>
                <a:cubicBezTo>
                  <a:pt x="4525067" y="217304"/>
                  <a:pt x="4503892" y="216765"/>
                  <a:pt x="4483223" y="213501"/>
                </a:cubicBezTo>
                <a:lnTo>
                  <a:pt x="4376691" y="195746"/>
                </a:lnTo>
                <a:cubicBezTo>
                  <a:pt x="4358936" y="192787"/>
                  <a:pt x="4341302" y="188971"/>
                  <a:pt x="4323425" y="186868"/>
                </a:cubicBezTo>
                <a:lnTo>
                  <a:pt x="4172504" y="169113"/>
                </a:lnTo>
                <a:cubicBezTo>
                  <a:pt x="4148830" y="163195"/>
                  <a:pt x="4123309" y="162271"/>
                  <a:pt x="4101483" y="151358"/>
                </a:cubicBezTo>
                <a:cubicBezTo>
                  <a:pt x="4089646" y="145439"/>
                  <a:pt x="4079136" y="134964"/>
                  <a:pt x="4065972" y="133602"/>
                </a:cubicBezTo>
                <a:cubicBezTo>
                  <a:pt x="3992326" y="125983"/>
                  <a:pt x="3918011" y="127684"/>
                  <a:pt x="3844031" y="124725"/>
                </a:cubicBezTo>
                <a:cubicBezTo>
                  <a:pt x="3469869" y="0"/>
                  <a:pt x="3803454" y="108004"/>
                  <a:pt x="2716567" y="124725"/>
                </a:cubicBezTo>
                <a:cubicBezTo>
                  <a:pt x="2698569" y="125002"/>
                  <a:pt x="2681273" y="132604"/>
                  <a:pt x="2663301" y="133602"/>
                </a:cubicBezTo>
                <a:cubicBezTo>
                  <a:pt x="2574611" y="138529"/>
                  <a:pt x="2485766" y="140174"/>
                  <a:pt x="2396970" y="142480"/>
                </a:cubicBezTo>
                <a:lnTo>
                  <a:pt x="1979720" y="151358"/>
                </a:lnTo>
                <a:cubicBezTo>
                  <a:pt x="1950128" y="154317"/>
                  <a:pt x="1920650" y="158842"/>
                  <a:pt x="1890943" y="160235"/>
                </a:cubicBezTo>
                <a:lnTo>
                  <a:pt x="1411549" y="177991"/>
                </a:lnTo>
                <a:cubicBezTo>
                  <a:pt x="1385490" y="183203"/>
                  <a:pt x="1364418" y="185508"/>
                  <a:pt x="1340528" y="195746"/>
                </a:cubicBezTo>
                <a:cubicBezTo>
                  <a:pt x="1328364" y="200959"/>
                  <a:pt x="1318050" y="211201"/>
                  <a:pt x="1305017" y="213501"/>
                </a:cubicBezTo>
                <a:cubicBezTo>
                  <a:pt x="1267020" y="220206"/>
                  <a:pt x="1228077" y="219420"/>
                  <a:pt x="1189607" y="222379"/>
                </a:cubicBezTo>
                <a:cubicBezTo>
                  <a:pt x="1174547" y="226144"/>
                  <a:pt x="1143024" y="233061"/>
                  <a:pt x="1127464" y="240134"/>
                </a:cubicBezTo>
                <a:cubicBezTo>
                  <a:pt x="1103368" y="251087"/>
                  <a:pt x="1080538" y="264692"/>
                  <a:pt x="1056442" y="275645"/>
                </a:cubicBezTo>
                <a:cubicBezTo>
                  <a:pt x="1034991" y="285396"/>
                  <a:pt x="1007549" y="288975"/>
                  <a:pt x="985421" y="293400"/>
                </a:cubicBezTo>
                <a:cubicBezTo>
                  <a:pt x="958247" y="306987"/>
                  <a:pt x="934996" y="319842"/>
                  <a:pt x="905522" y="328911"/>
                </a:cubicBezTo>
                <a:cubicBezTo>
                  <a:pt x="882199" y="336087"/>
                  <a:pt x="857651" y="338949"/>
                  <a:pt x="834501" y="346666"/>
                </a:cubicBezTo>
                <a:cubicBezTo>
                  <a:pt x="825623" y="349625"/>
                  <a:pt x="816896" y="353082"/>
                  <a:pt x="807868" y="355544"/>
                </a:cubicBezTo>
                <a:cubicBezTo>
                  <a:pt x="765731" y="367036"/>
                  <a:pt x="733863" y="374649"/>
                  <a:pt x="692458" y="382177"/>
                </a:cubicBezTo>
                <a:cubicBezTo>
                  <a:pt x="639484" y="391809"/>
                  <a:pt x="644121" y="388973"/>
                  <a:pt x="594803" y="399932"/>
                </a:cubicBezTo>
                <a:cubicBezTo>
                  <a:pt x="582893" y="402579"/>
                  <a:pt x="571257" y="406417"/>
                  <a:pt x="559293" y="408810"/>
                </a:cubicBezTo>
                <a:cubicBezTo>
                  <a:pt x="481167" y="424436"/>
                  <a:pt x="531229" y="409288"/>
                  <a:pt x="479394" y="426565"/>
                </a:cubicBezTo>
                <a:cubicBezTo>
                  <a:pt x="473475" y="432484"/>
                  <a:pt x="469331" y="441024"/>
                  <a:pt x="461638" y="444321"/>
                </a:cubicBezTo>
                <a:cubicBezTo>
                  <a:pt x="447769" y="450265"/>
                  <a:pt x="431888" y="449538"/>
                  <a:pt x="417250" y="453198"/>
                </a:cubicBezTo>
                <a:cubicBezTo>
                  <a:pt x="393384" y="459164"/>
                  <a:pt x="383707" y="464052"/>
                  <a:pt x="363984" y="479831"/>
                </a:cubicBezTo>
                <a:cubicBezTo>
                  <a:pt x="357448" y="485060"/>
                  <a:pt x="353715" y="493844"/>
                  <a:pt x="346229" y="497587"/>
                </a:cubicBezTo>
                <a:cubicBezTo>
                  <a:pt x="329489" y="505957"/>
                  <a:pt x="292963" y="515342"/>
                  <a:pt x="292963" y="515342"/>
                </a:cubicBezTo>
                <a:cubicBezTo>
                  <a:pt x="287044" y="521260"/>
                  <a:pt x="281743" y="527868"/>
                  <a:pt x="275207" y="533097"/>
                </a:cubicBezTo>
                <a:cubicBezTo>
                  <a:pt x="266875" y="539762"/>
                  <a:pt x="255405" y="542656"/>
                  <a:pt x="248574" y="550853"/>
                </a:cubicBezTo>
                <a:cubicBezTo>
                  <a:pt x="180329" y="632748"/>
                  <a:pt x="307856" y="535004"/>
                  <a:pt x="177553" y="621874"/>
                </a:cubicBezTo>
                <a:cubicBezTo>
                  <a:pt x="171635" y="630752"/>
                  <a:pt x="166742" y="640406"/>
                  <a:pt x="159798" y="648507"/>
                </a:cubicBezTo>
                <a:cubicBezTo>
                  <a:pt x="148904" y="661217"/>
                  <a:pt x="133573" y="670089"/>
                  <a:pt x="124287" y="684018"/>
                </a:cubicBezTo>
                <a:cubicBezTo>
                  <a:pt x="69639" y="765991"/>
                  <a:pt x="139376" y="665157"/>
                  <a:pt x="88776" y="728406"/>
                </a:cubicBezTo>
                <a:cubicBezTo>
                  <a:pt x="82111" y="736737"/>
                  <a:pt x="77851" y="746842"/>
                  <a:pt x="71021" y="755039"/>
                </a:cubicBezTo>
                <a:cubicBezTo>
                  <a:pt x="49660" y="780672"/>
                  <a:pt x="43942" y="781969"/>
                  <a:pt x="17755" y="799427"/>
                </a:cubicBezTo>
                <a:cubicBezTo>
                  <a:pt x="13567" y="811989"/>
                  <a:pt x="0" y="850420"/>
                  <a:pt x="0" y="861571"/>
                </a:cubicBezTo>
                <a:cubicBezTo>
                  <a:pt x="0" y="879571"/>
                  <a:pt x="6498" y="896995"/>
                  <a:pt x="8877" y="914837"/>
                </a:cubicBezTo>
                <a:cubicBezTo>
                  <a:pt x="12419" y="941399"/>
                  <a:pt x="14796" y="968103"/>
                  <a:pt x="17755" y="994736"/>
                </a:cubicBezTo>
                <a:cubicBezTo>
                  <a:pt x="22907" y="1242023"/>
                  <a:pt x="35272" y="1397343"/>
                  <a:pt x="17755" y="1625051"/>
                </a:cubicBezTo>
                <a:cubicBezTo>
                  <a:pt x="17037" y="1634381"/>
                  <a:pt x="11836" y="1642806"/>
                  <a:pt x="8877" y="1651684"/>
                </a:cubicBezTo>
                <a:cubicBezTo>
                  <a:pt x="11836" y="1737501"/>
                  <a:pt x="12856" y="1823408"/>
                  <a:pt x="17755" y="1909136"/>
                </a:cubicBezTo>
                <a:cubicBezTo>
                  <a:pt x="20228" y="1952417"/>
                  <a:pt x="30799" y="1974902"/>
                  <a:pt x="44388" y="2015668"/>
                </a:cubicBezTo>
                <a:lnTo>
                  <a:pt x="53266" y="2042301"/>
                </a:lnTo>
                <a:cubicBezTo>
                  <a:pt x="56225" y="2060056"/>
                  <a:pt x="58923" y="2077857"/>
                  <a:pt x="62143" y="2095567"/>
                </a:cubicBezTo>
                <a:cubicBezTo>
                  <a:pt x="64842" y="2110413"/>
                  <a:pt x="69027" y="2124999"/>
                  <a:pt x="71021" y="2139956"/>
                </a:cubicBezTo>
                <a:cubicBezTo>
                  <a:pt x="86280" y="2254394"/>
                  <a:pt x="68780" y="2195373"/>
                  <a:pt x="88776" y="2255365"/>
                </a:cubicBezTo>
                <a:cubicBezTo>
                  <a:pt x="105320" y="2453888"/>
                  <a:pt x="89133" y="2284847"/>
                  <a:pt x="106532" y="2424041"/>
                </a:cubicBezTo>
                <a:cubicBezTo>
                  <a:pt x="109856" y="2450631"/>
                  <a:pt x="111619" y="2477412"/>
                  <a:pt x="115409" y="2503940"/>
                </a:cubicBezTo>
                <a:cubicBezTo>
                  <a:pt x="117543" y="2518877"/>
                  <a:pt x="121588" y="2533482"/>
                  <a:pt x="124287" y="2548328"/>
                </a:cubicBezTo>
                <a:cubicBezTo>
                  <a:pt x="127507" y="2566038"/>
                  <a:pt x="125115" y="2585494"/>
                  <a:pt x="133165" y="2601594"/>
                </a:cubicBezTo>
                <a:cubicBezTo>
                  <a:pt x="137937" y="2611137"/>
                  <a:pt x="150920" y="2613431"/>
                  <a:pt x="159798" y="2619350"/>
                </a:cubicBezTo>
                <a:cubicBezTo>
                  <a:pt x="162757" y="2628228"/>
                  <a:pt x="163860" y="2637959"/>
                  <a:pt x="168675" y="2645983"/>
                </a:cubicBezTo>
                <a:cubicBezTo>
                  <a:pt x="172981" y="2653160"/>
                  <a:pt x="182688" y="2656252"/>
                  <a:pt x="186431" y="2663738"/>
                </a:cubicBezTo>
                <a:cubicBezTo>
                  <a:pt x="186663" y="2664202"/>
                  <a:pt x="199820" y="2721517"/>
                  <a:pt x="204186" y="2725882"/>
                </a:cubicBezTo>
                <a:cubicBezTo>
                  <a:pt x="210803" y="2732499"/>
                  <a:pt x="221941" y="2731800"/>
                  <a:pt x="230819" y="2734759"/>
                </a:cubicBezTo>
                <a:cubicBezTo>
                  <a:pt x="233778" y="2746596"/>
                  <a:pt x="236345" y="2758538"/>
                  <a:pt x="239697" y="2770270"/>
                </a:cubicBezTo>
                <a:cubicBezTo>
                  <a:pt x="242268" y="2779268"/>
                  <a:pt x="246900" y="2787696"/>
                  <a:pt x="248574" y="2796903"/>
                </a:cubicBezTo>
                <a:cubicBezTo>
                  <a:pt x="268649" y="2907318"/>
                  <a:pt x="245971" y="2833482"/>
                  <a:pt x="266330" y="2894558"/>
                </a:cubicBezTo>
                <a:cubicBezTo>
                  <a:pt x="269289" y="2933028"/>
                  <a:pt x="270699" y="2971648"/>
                  <a:pt x="275207" y="3009967"/>
                </a:cubicBezTo>
                <a:cubicBezTo>
                  <a:pt x="277983" y="3033560"/>
                  <a:pt x="286648" y="3050006"/>
                  <a:pt x="292963" y="3072111"/>
                </a:cubicBezTo>
                <a:cubicBezTo>
                  <a:pt x="296315" y="3083843"/>
                  <a:pt x="298334" y="3095935"/>
                  <a:pt x="301840" y="3107622"/>
                </a:cubicBezTo>
                <a:cubicBezTo>
                  <a:pt x="307218" y="3125549"/>
                  <a:pt x="313678" y="3143133"/>
                  <a:pt x="319596" y="3160888"/>
                </a:cubicBezTo>
                <a:lnTo>
                  <a:pt x="328473" y="3187521"/>
                </a:lnTo>
                <a:cubicBezTo>
                  <a:pt x="331427" y="3225925"/>
                  <a:pt x="332924" y="3329590"/>
                  <a:pt x="355106" y="3373952"/>
                </a:cubicBezTo>
                <a:cubicBezTo>
                  <a:pt x="361025" y="3385789"/>
                  <a:pt x="364390" y="3399295"/>
                  <a:pt x="372862" y="3409462"/>
                </a:cubicBezTo>
                <a:cubicBezTo>
                  <a:pt x="379693" y="3417659"/>
                  <a:pt x="390617" y="3421299"/>
                  <a:pt x="399495" y="3427218"/>
                </a:cubicBezTo>
                <a:cubicBezTo>
                  <a:pt x="402454" y="3436096"/>
                  <a:pt x="404686" y="3445250"/>
                  <a:pt x="408372" y="3453851"/>
                </a:cubicBezTo>
                <a:cubicBezTo>
                  <a:pt x="413585" y="3466015"/>
                  <a:pt x="423533" y="3476384"/>
                  <a:pt x="426128" y="3489361"/>
                </a:cubicBezTo>
                <a:cubicBezTo>
                  <a:pt x="432538" y="3521412"/>
                  <a:pt x="427078" y="3555306"/>
                  <a:pt x="435005" y="3587016"/>
                </a:cubicBezTo>
                <a:cubicBezTo>
                  <a:pt x="439190" y="3603756"/>
                  <a:pt x="451044" y="3617784"/>
                  <a:pt x="461638" y="3631404"/>
                </a:cubicBezTo>
                <a:cubicBezTo>
                  <a:pt x="471915" y="3644618"/>
                  <a:pt x="497149" y="3666915"/>
                  <a:pt x="497149" y="3666915"/>
                </a:cubicBezTo>
                <a:cubicBezTo>
                  <a:pt x="503366" y="3685565"/>
                  <a:pt x="522068" y="3745151"/>
                  <a:pt x="532660" y="3764569"/>
                </a:cubicBezTo>
                <a:cubicBezTo>
                  <a:pt x="542878" y="3783303"/>
                  <a:pt x="553081" y="3802746"/>
                  <a:pt x="568170" y="3817835"/>
                </a:cubicBezTo>
                <a:cubicBezTo>
                  <a:pt x="582966" y="3832631"/>
                  <a:pt x="600952" y="3844813"/>
                  <a:pt x="612559" y="3862224"/>
                </a:cubicBezTo>
                <a:cubicBezTo>
                  <a:pt x="624396" y="3879979"/>
                  <a:pt x="630314" y="3903653"/>
                  <a:pt x="648069" y="3915490"/>
                </a:cubicBezTo>
                <a:cubicBezTo>
                  <a:pt x="665824" y="3927327"/>
                  <a:pt x="686246" y="3935911"/>
                  <a:pt x="701335" y="3951000"/>
                </a:cubicBezTo>
                <a:cubicBezTo>
                  <a:pt x="707254" y="3956919"/>
                  <a:pt x="712555" y="3963527"/>
                  <a:pt x="719091" y="3968756"/>
                </a:cubicBezTo>
                <a:cubicBezTo>
                  <a:pt x="727423" y="3975421"/>
                  <a:pt x="737527" y="3979681"/>
                  <a:pt x="745724" y="3986511"/>
                </a:cubicBezTo>
                <a:cubicBezTo>
                  <a:pt x="803705" y="4034828"/>
                  <a:pt x="740210" y="3989875"/>
                  <a:pt x="798990" y="4048655"/>
                </a:cubicBezTo>
                <a:cubicBezTo>
                  <a:pt x="806535" y="4056200"/>
                  <a:pt x="816941" y="4060208"/>
                  <a:pt x="825623" y="4066410"/>
                </a:cubicBezTo>
                <a:cubicBezTo>
                  <a:pt x="837663" y="4075010"/>
                  <a:pt x="849094" y="4084443"/>
                  <a:pt x="861134" y="4093043"/>
                </a:cubicBezTo>
                <a:cubicBezTo>
                  <a:pt x="869816" y="4099245"/>
                  <a:pt x="879570" y="4103968"/>
                  <a:pt x="887767" y="4110798"/>
                </a:cubicBezTo>
                <a:cubicBezTo>
                  <a:pt x="897412" y="4118835"/>
                  <a:pt x="904490" y="4129723"/>
                  <a:pt x="914400" y="4137431"/>
                </a:cubicBezTo>
                <a:cubicBezTo>
                  <a:pt x="931244" y="4150532"/>
                  <a:pt x="967666" y="4172942"/>
                  <a:pt x="967666" y="4172942"/>
                </a:cubicBezTo>
                <a:cubicBezTo>
                  <a:pt x="981836" y="4215456"/>
                  <a:pt x="969926" y="4192958"/>
                  <a:pt x="1012054" y="4235086"/>
                </a:cubicBezTo>
                <a:lnTo>
                  <a:pt x="1012054" y="4235086"/>
                </a:lnTo>
                <a:cubicBezTo>
                  <a:pt x="1026420" y="4263818"/>
                  <a:pt x="1040606" y="4301549"/>
                  <a:pt x="1074198" y="4314985"/>
                </a:cubicBezTo>
                <a:cubicBezTo>
                  <a:pt x="1088994" y="4320903"/>
                  <a:pt x="1104117" y="4326062"/>
                  <a:pt x="1118586" y="4332740"/>
                </a:cubicBezTo>
                <a:cubicBezTo>
                  <a:pt x="1165791" y="4354527"/>
                  <a:pt x="1179939" y="4370674"/>
                  <a:pt x="1225118" y="4377128"/>
                </a:cubicBezTo>
                <a:cubicBezTo>
                  <a:pt x="1254559" y="4381334"/>
                  <a:pt x="1284303" y="4383047"/>
                  <a:pt x="1313895" y="4386006"/>
                </a:cubicBezTo>
                <a:cubicBezTo>
                  <a:pt x="1343774" y="4395966"/>
                  <a:pt x="1345322" y="4395087"/>
                  <a:pt x="1376038" y="4412639"/>
                </a:cubicBezTo>
                <a:cubicBezTo>
                  <a:pt x="1385302" y="4417933"/>
                  <a:pt x="1392921" y="4426061"/>
                  <a:pt x="1402671" y="4430394"/>
                </a:cubicBezTo>
                <a:cubicBezTo>
                  <a:pt x="1419774" y="4437995"/>
                  <a:pt x="1438182" y="4442232"/>
                  <a:pt x="1455937" y="4448150"/>
                </a:cubicBezTo>
                <a:cubicBezTo>
                  <a:pt x="1464815" y="4451109"/>
                  <a:pt x="1473306" y="4455704"/>
                  <a:pt x="1482570" y="4457027"/>
                </a:cubicBezTo>
                <a:lnTo>
                  <a:pt x="1544714" y="4465905"/>
                </a:lnTo>
                <a:cubicBezTo>
                  <a:pt x="1599410" y="4484138"/>
                  <a:pt x="1543720" y="4467338"/>
                  <a:pt x="1633491" y="4483660"/>
                </a:cubicBezTo>
                <a:cubicBezTo>
                  <a:pt x="1645496" y="4485843"/>
                  <a:pt x="1657091" y="4489891"/>
                  <a:pt x="1669002" y="4492538"/>
                </a:cubicBezTo>
                <a:cubicBezTo>
                  <a:pt x="1683732" y="4495811"/>
                  <a:pt x="1698660" y="4498143"/>
                  <a:pt x="1713390" y="4501416"/>
                </a:cubicBezTo>
                <a:cubicBezTo>
                  <a:pt x="1775840" y="4515294"/>
                  <a:pt x="1723627" y="4504340"/>
                  <a:pt x="1775534" y="4519171"/>
                </a:cubicBezTo>
                <a:cubicBezTo>
                  <a:pt x="1787266" y="4522523"/>
                  <a:pt x="1799312" y="4524697"/>
                  <a:pt x="1811044" y="4528049"/>
                </a:cubicBezTo>
                <a:cubicBezTo>
                  <a:pt x="1820042" y="4530620"/>
                  <a:pt x="1828501" y="4535091"/>
                  <a:pt x="1837677" y="4536926"/>
                </a:cubicBezTo>
                <a:cubicBezTo>
                  <a:pt x="1858196" y="4541030"/>
                  <a:pt x="1879234" y="4542061"/>
                  <a:pt x="1899821" y="4545804"/>
                </a:cubicBezTo>
                <a:cubicBezTo>
                  <a:pt x="1937970" y="4552740"/>
                  <a:pt x="1928696" y="4554054"/>
                  <a:pt x="1961965" y="4563559"/>
                </a:cubicBezTo>
                <a:cubicBezTo>
                  <a:pt x="2025787" y="4581794"/>
                  <a:pt x="1968600" y="4562999"/>
                  <a:pt x="2041864" y="4581315"/>
                </a:cubicBezTo>
                <a:cubicBezTo>
                  <a:pt x="2066793" y="4587547"/>
                  <a:pt x="2088455" y="4599805"/>
                  <a:pt x="2112885" y="4607948"/>
                </a:cubicBezTo>
                <a:cubicBezTo>
                  <a:pt x="2144282" y="4618414"/>
                  <a:pt x="2178186" y="4621081"/>
                  <a:pt x="2210539" y="4625703"/>
                </a:cubicBezTo>
                <a:cubicBezTo>
                  <a:pt x="2397292" y="4607917"/>
                  <a:pt x="2584075" y="4590097"/>
                  <a:pt x="2769833" y="4563559"/>
                </a:cubicBezTo>
                <a:cubicBezTo>
                  <a:pt x="2845279" y="4538412"/>
                  <a:pt x="2753291" y="4573484"/>
                  <a:pt x="2814221" y="4536926"/>
                </a:cubicBezTo>
                <a:cubicBezTo>
                  <a:pt x="2822245" y="4532111"/>
                  <a:pt x="2831976" y="4531008"/>
                  <a:pt x="2840854" y="4528049"/>
                </a:cubicBezTo>
                <a:cubicBezTo>
                  <a:pt x="2910442" y="4481655"/>
                  <a:pt x="2824160" y="4532844"/>
                  <a:pt x="2991774" y="4501416"/>
                </a:cubicBezTo>
                <a:cubicBezTo>
                  <a:pt x="3000001" y="4499873"/>
                  <a:pt x="3001207" y="4484552"/>
                  <a:pt x="3009530" y="4483660"/>
                </a:cubicBezTo>
                <a:cubicBezTo>
                  <a:pt x="3086088" y="4475457"/>
                  <a:pt x="3163409" y="4477742"/>
                  <a:pt x="3240349" y="4474783"/>
                </a:cubicBezTo>
                <a:cubicBezTo>
                  <a:pt x="3297488" y="4455736"/>
                  <a:pt x="3237626" y="4473756"/>
                  <a:pt x="3338003" y="4457027"/>
                </a:cubicBezTo>
                <a:cubicBezTo>
                  <a:pt x="3350038" y="4455021"/>
                  <a:pt x="3361939" y="4452008"/>
                  <a:pt x="3373514" y="4448150"/>
                </a:cubicBezTo>
                <a:cubicBezTo>
                  <a:pt x="3388632" y="4443111"/>
                  <a:pt x="3402183" y="4433014"/>
                  <a:pt x="3417902" y="4430394"/>
                </a:cubicBezTo>
                <a:cubicBezTo>
                  <a:pt x="3455961" y="4424051"/>
                  <a:pt x="3494920" y="4425356"/>
                  <a:pt x="3533312" y="4421517"/>
                </a:cubicBezTo>
                <a:cubicBezTo>
                  <a:pt x="3554133" y="4419435"/>
                  <a:pt x="3574741" y="4415598"/>
                  <a:pt x="3595456" y="4412639"/>
                </a:cubicBezTo>
                <a:cubicBezTo>
                  <a:pt x="3604334" y="4406721"/>
                  <a:pt x="3612546" y="4399656"/>
                  <a:pt x="3622089" y="4394884"/>
                </a:cubicBezTo>
                <a:cubicBezTo>
                  <a:pt x="3630459" y="4390699"/>
                  <a:pt x="3639759" y="4388695"/>
                  <a:pt x="3648722" y="4386006"/>
                </a:cubicBezTo>
                <a:cubicBezTo>
                  <a:pt x="3701475" y="4370180"/>
                  <a:pt x="3701928" y="4370486"/>
                  <a:pt x="3746376" y="4359373"/>
                </a:cubicBezTo>
                <a:cubicBezTo>
                  <a:pt x="3813320" y="4309166"/>
                  <a:pt x="3746987" y="4352309"/>
                  <a:pt x="3844031" y="4314985"/>
                </a:cubicBezTo>
                <a:cubicBezTo>
                  <a:pt x="3862559" y="4307859"/>
                  <a:pt x="3879225" y="4296567"/>
                  <a:pt x="3897297" y="4288352"/>
                </a:cubicBezTo>
                <a:cubicBezTo>
                  <a:pt x="3911804" y="4281758"/>
                  <a:pt x="3927432" y="4277723"/>
                  <a:pt x="3941685" y="4270596"/>
                </a:cubicBezTo>
                <a:cubicBezTo>
                  <a:pt x="3995701" y="4243588"/>
                  <a:pt x="3945478" y="4244147"/>
                  <a:pt x="4039339" y="4217330"/>
                </a:cubicBezTo>
                <a:lnTo>
                  <a:pt x="4101483" y="4199575"/>
                </a:lnTo>
                <a:cubicBezTo>
                  <a:pt x="4159148" y="4161131"/>
                  <a:pt x="4153497" y="4163134"/>
                  <a:pt x="4216893" y="4128554"/>
                </a:cubicBezTo>
                <a:cubicBezTo>
                  <a:pt x="4228511" y="4122217"/>
                  <a:pt x="4241392" y="4118139"/>
                  <a:pt x="4252403" y="4110798"/>
                </a:cubicBezTo>
                <a:cubicBezTo>
                  <a:pt x="4259367" y="4106155"/>
                  <a:pt x="4262293" y="4095903"/>
                  <a:pt x="4270159" y="4093043"/>
                </a:cubicBezTo>
                <a:cubicBezTo>
                  <a:pt x="4295799" y="4083720"/>
                  <a:pt x="4323825" y="4082783"/>
                  <a:pt x="4350058" y="4075288"/>
                </a:cubicBezTo>
                <a:cubicBezTo>
                  <a:pt x="4365381" y="4070910"/>
                  <a:pt x="4380193" y="4064659"/>
                  <a:pt x="4394446" y="4057532"/>
                </a:cubicBezTo>
                <a:cubicBezTo>
                  <a:pt x="4409880" y="4049815"/>
                  <a:pt x="4422465" y="4036356"/>
                  <a:pt x="4438835" y="4030899"/>
                </a:cubicBezTo>
                <a:cubicBezTo>
                  <a:pt x="4458686" y="4024282"/>
                  <a:pt x="4480264" y="4024981"/>
                  <a:pt x="4500978" y="4022022"/>
                </a:cubicBezTo>
                <a:cubicBezTo>
                  <a:pt x="4512815" y="4016103"/>
                  <a:pt x="4523934" y="4008451"/>
                  <a:pt x="4536489" y="4004266"/>
                </a:cubicBezTo>
                <a:cubicBezTo>
                  <a:pt x="4550804" y="3999494"/>
                  <a:pt x="4567140" y="4001633"/>
                  <a:pt x="4580877" y="3995389"/>
                </a:cubicBezTo>
                <a:cubicBezTo>
                  <a:pt x="4600304" y="3986559"/>
                  <a:pt x="4615845" y="3970857"/>
                  <a:pt x="4634143" y="3959878"/>
                </a:cubicBezTo>
                <a:cubicBezTo>
                  <a:pt x="4682370" y="3930942"/>
                  <a:pt x="4661848" y="3953450"/>
                  <a:pt x="4714042" y="3915490"/>
                </a:cubicBezTo>
                <a:cubicBezTo>
                  <a:pt x="4732734" y="3901896"/>
                  <a:pt x="4748818" y="3884968"/>
                  <a:pt x="4767308" y="3871101"/>
                </a:cubicBezTo>
                <a:cubicBezTo>
                  <a:pt x="4784379" y="3858298"/>
                  <a:pt x="4803503" y="3848394"/>
                  <a:pt x="4820574" y="3835591"/>
                </a:cubicBezTo>
                <a:cubicBezTo>
                  <a:pt x="4853164" y="3811149"/>
                  <a:pt x="4825929" y="3821098"/>
                  <a:pt x="4856085" y="3782325"/>
                </a:cubicBezTo>
                <a:cubicBezTo>
                  <a:pt x="4868932" y="3765808"/>
                  <a:pt x="4885677" y="3752732"/>
                  <a:pt x="4900473" y="3737936"/>
                </a:cubicBezTo>
                <a:cubicBezTo>
                  <a:pt x="4906392" y="3732017"/>
                  <a:pt x="4910289" y="3722828"/>
                  <a:pt x="4918229" y="3720181"/>
                </a:cubicBezTo>
                <a:lnTo>
                  <a:pt x="4944862" y="3711303"/>
                </a:lnTo>
                <a:cubicBezTo>
                  <a:pt x="4995746" y="3634976"/>
                  <a:pt x="4927992" y="3724799"/>
                  <a:pt x="4989250" y="3675793"/>
                </a:cubicBezTo>
                <a:cubicBezTo>
                  <a:pt x="5012126" y="3657493"/>
                  <a:pt x="5030679" y="3634364"/>
                  <a:pt x="5051394" y="3613649"/>
                </a:cubicBezTo>
                <a:cubicBezTo>
                  <a:pt x="5057312" y="3607730"/>
                  <a:pt x="5064127" y="3602589"/>
                  <a:pt x="5069149" y="3595893"/>
                </a:cubicBezTo>
                <a:cubicBezTo>
                  <a:pt x="5078027" y="3584056"/>
                  <a:pt x="5085320" y="3570845"/>
                  <a:pt x="5095782" y="3560383"/>
                </a:cubicBezTo>
                <a:cubicBezTo>
                  <a:pt x="5165607" y="3490558"/>
                  <a:pt x="5076339" y="3603245"/>
                  <a:pt x="5149048" y="3515994"/>
                </a:cubicBezTo>
                <a:cubicBezTo>
                  <a:pt x="5155878" y="3507797"/>
                  <a:pt x="5160138" y="3497692"/>
                  <a:pt x="5166803" y="3489361"/>
                </a:cubicBezTo>
                <a:cubicBezTo>
                  <a:pt x="5185856" y="3465545"/>
                  <a:pt x="5185559" y="3474358"/>
                  <a:pt x="5211192" y="3453851"/>
                </a:cubicBezTo>
                <a:cubicBezTo>
                  <a:pt x="5233223" y="3436226"/>
                  <a:pt x="5226149" y="3430953"/>
                  <a:pt x="5255580" y="3418340"/>
                </a:cubicBezTo>
                <a:cubicBezTo>
                  <a:pt x="5266795" y="3413534"/>
                  <a:pt x="5279254" y="3412421"/>
                  <a:pt x="5291091" y="3409462"/>
                </a:cubicBezTo>
                <a:cubicBezTo>
                  <a:pt x="5310726" y="3389827"/>
                  <a:pt x="5319636" y="3377434"/>
                  <a:pt x="5344357" y="3365074"/>
                </a:cubicBezTo>
                <a:cubicBezTo>
                  <a:pt x="5352727" y="3360889"/>
                  <a:pt x="5362112" y="3359155"/>
                  <a:pt x="5370990" y="3356196"/>
                </a:cubicBezTo>
                <a:cubicBezTo>
                  <a:pt x="5430091" y="3311870"/>
                  <a:pt x="5382401" y="3345735"/>
                  <a:pt x="5450889" y="3302930"/>
                </a:cubicBezTo>
                <a:cubicBezTo>
                  <a:pt x="5459937" y="3297275"/>
                  <a:pt x="5468258" y="3290468"/>
                  <a:pt x="5477522" y="3285175"/>
                </a:cubicBezTo>
                <a:cubicBezTo>
                  <a:pt x="5489012" y="3278609"/>
                  <a:pt x="5501196" y="3273338"/>
                  <a:pt x="5513033" y="3267420"/>
                </a:cubicBezTo>
                <a:cubicBezTo>
                  <a:pt x="5527829" y="3252624"/>
                  <a:pt x="5540010" y="3234638"/>
                  <a:pt x="5557421" y="3223031"/>
                </a:cubicBezTo>
                <a:cubicBezTo>
                  <a:pt x="5623947" y="3178681"/>
                  <a:pt x="5590874" y="3195446"/>
                  <a:pt x="5655075" y="3169765"/>
                </a:cubicBezTo>
                <a:cubicBezTo>
                  <a:pt x="5689756" y="3135085"/>
                  <a:pt x="5653366" y="3166181"/>
                  <a:pt x="5699464" y="3143132"/>
                </a:cubicBezTo>
                <a:cubicBezTo>
                  <a:pt x="5709007" y="3138360"/>
                  <a:pt x="5716833" y="3130671"/>
                  <a:pt x="5726097" y="3125377"/>
                </a:cubicBezTo>
                <a:cubicBezTo>
                  <a:pt x="5737587" y="3118811"/>
                  <a:pt x="5750596" y="3114963"/>
                  <a:pt x="5761607" y="3107622"/>
                </a:cubicBezTo>
                <a:cubicBezTo>
                  <a:pt x="5768571" y="3102979"/>
                  <a:pt x="5772933" y="3095225"/>
                  <a:pt x="5779363" y="3089866"/>
                </a:cubicBezTo>
                <a:cubicBezTo>
                  <a:pt x="5790729" y="3080394"/>
                  <a:pt x="5802833" y="3071833"/>
                  <a:pt x="5814873" y="3063233"/>
                </a:cubicBezTo>
                <a:cubicBezTo>
                  <a:pt x="5823555" y="3057031"/>
                  <a:pt x="5833405" y="3052422"/>
                  <a:pt x="5841506" y="3045478"/>
                </a:cubicBezTo>
                <a:cubicBezTo>
                  <a:pt x="5854216" y="3034584"/>
                  <a:pt x="5862663" y="3018580"/>
                  <a:pt x="5877017" y="3009967"/>
                </a:cubicBezTo>
                <a:cubicBezTo>
                  <a:pt x="5893066" y="3000338"/>
                  <a:pt x="5913180" y="2999813"/>
                  <a:pt x="5930283" y="2992212"/>
                </a:cubicBezTo>
                <a:cubicBezTo>
                  <a:pt x="5940033" y="2987879"/>
                  <a:pt x="5947652" y="2979751"/>
                  <a:pt x="5956916" y="2974457"/>
                </a:cubicBezTo>
                <a:cubicBezTo>
                  <a:pt x="5968407" y="2967891"/>
                  <a:pt x="5981204" y="2963715"/>
                  <a:pt x="5992427" y="2956701"/>
                </a:cubicBezTo>
                <a:cubicBezTo>
                  <a:pt x="6004974" y="2948859"/>
                  <a:pt x="6015897" y="2938668"/>
                  <a:pt x="6027937" y="2930068"/>
                </a:cubicBezTo>
                <a:cubicBezTo>
                  <a:pt x="6036619" y="2923866"/>
                  <a:pt x="6045692" y="2918231"/>
                  <a:pt x="6054570" y="2912313"/>
                </a:cubicBezTo>
                <a:cubicBezTo>
                  <a:pt x="6060489" y="2903435"/>
                  <a:pt x="6065237" y="2893655"/>
                  <a:pt x="6072326" y="2885680"/>
                </a:cubicBezTo>
                <a:cubicBezTo>
                  <a:pt x="6089008" y="2866913"/>
                  <a:pt x="6107837" y="2850169"/>
                  <a:pt x="6125592" y="2832414"/>
                </a:cubicBezTo>
                <a:lnTo>
                  <a:pt x="6161102" y="2796903"/>
                </a:lnTo>
                <a:lnTo>
                  <a:pt x="6205491" y="2752515"/>
                </a:lnTo>
                <a:cubicBezTo>
                  <a:pt x="6211410" y="2746596"/>
                  <a:pt x="6219503" y="2742245"/>
                  <a:pt x="6223246" y="2734759"/>
                </a:cubicBezTo>
                <a:cubicBezTo>
                  <a:pt x="6251056" y="2679142"/>
                  <a:pt x="6229219" y="2717521"/>
                  <a:pt x="6267635" y="2663738"/>
                </a:cubicBezTo>
                <a:cubicBezTo>
                  <a:pt x="6307490" y="2607941"/>
                  <a:pt x="6256477" y="2667565"/>
                  <a:pt x="6329778" y="2601594"/>
                </a:cubicBezTo>
                <a:cubicBezTo>
                  <a:pt x="6345331" y="2587596"/>
                  <a:pt x="6374167" y="2557206"/>
                  <a:pt x="6374167" y="2557206"/>
                </a:cubicBezTo>
                <a:cubicBezTo>
                  <a:pt x="6380085" y="2545369"/>
                  <a:pt x="6386709" y="2533859"/>
                  <a:pt x="6391922" y="2521695"/>
                </a:cubicBezTo>
                <a:cubicBezTo>
                  <a:pt x="6402752" y="2496425"/>
                  <a:pt x="6397231" y="2489753"/>
                  <a:pt x="6418555" y="2468429"/>
                </a:cubicBezTo>
                <a:cubicBezTo>
                  <a:pt x="6488388" y="2398596"/>
                  <a:pt x="6399102" y="2511304"/>
                  <a:pt x="6471821" y="2424041"/>
                </a:cubicBezTo>
                <a:cubicBezTo>
                  <a:pt x="6478651" y="2415844"/>
                  <a:pt x="6485243" y="2407158"/>
                  <a:pt x="6489576" y="2397408"/>
                </a:cubicBezTo>
                <a:cubicBezTo>
                  <a:pt x="6499795" y="2374415"/>
                  <a:pt x="6503171" y="2336686"/>
                  <a:pt x="6525087" y="2317509"/>
                </a:cubicBezTo>
                <a:cubicBezTo>
                  <a:pt x="6541146" y="2303457"/>
                  <a:pt x="6565549" y="2299069"/>
                  <a:pt x="6578353" y="2281998"/>
                </a:cubicBezTo>
                <a:cubicBezTo>
                  <a:pt x="6610008" y="2239792"/>
                  <a:pt x="6594524" y="2256951"/>
                  <a:pt x="6622741" y="2228732"/>
                </a:cubicBezTo>
                <a:cubicBezTo>
                  <a:pt x="6655119" y="2131601"/>
                  <a:pt x="6603481" y="2278724"/>
                  <a:pt x="6649374" y="2175466"/>
                </a:cubicBezTo>
                <a:cubicBezTo>
                  <a:pt x="6656975" y="2158363"/>
                  <a:pt x="6656748" y="2137773"/>
                  <a:pt x="6667130" y="2122200"/>
                </a:cubicBezTo>
                <a:cubicBezTo>
                  <a:pt x="6710395" y="2057302"/>
                  <a:pt x="6657578" y="2138914"/>
                  <a:pt x="6702640" y="2060057"/>
                </a:cubicBezTo>
                <a:cubicBezTo>
                  <a:pt x="6707934" y="2050793"/>
                  <a:pt x="6714477" y="2042302"/>
                  <a:pt x="6720396" y="2033424"/>
                </a:cubicBezTo>
                <a:lnTo>
                  <a:pt x="6738151" y="1962402"/>
                </a:lnTo>
                <a:lnTo>
                  <a:pt x="6747029" y="1926892"/>
                </a:lnTo>
                <a:cubicBezTo>
                  <a:pt x="6749988" y="1915055"/>
                  <a:pt x="6747278" y="1900008"/>
                  <a:pt x="6755906" y="1891381"/>
                </a:cubicBezTo>
                <a:lnTo>
                  <a:pt x="6773662" y="1873626"/>
                </a:lnTo>
                <a:cubicBezTo>
                  <a:pt x="6776621" y="1861789"/>
                  <a:pt x="6779033" y="1849802"/>
                  <a:pt x="6782539" y="1838115"/>
                </a:cubicBezTo>
                <a:cubicBezTo>
                  <a:pt x="6787917" y="1820188"/>
                  <a:pt x="6795756" y="1803006"/>
                  <a:pt x="6800295" y="1784849"/>
                </a:cubicBezTo>
                <a:lnTo>
                  <a:pt x="6818050" y="1713827"/>
                </a:lnTo>
                <a:cubicBezTo>
                  <a:pt x="6825792" y="1636412"/>
                  <a:pt x="6822434" y="1640831"/>
                  <a:pt x="6835805" y="1580662"/>
                </a:cubicBezTo>
                <a:cubicBezTo>
                  <a:pt x="6837171" y="1574516"/>
                  <a:pt x="6848327" y="1527242"/>
                  <a:pt x="6853561" y="1518519"/>
                </a:cubicBezTo>
                <a:cubicBezTo>
                  <a:pt x="6861996" y="1504461"/>
                  <a:pt x="6885850" y="1491074"/>
                  <a:pt x="6897949" y="1483008"/>
                </a:cubicBezTo>
                <a:cubicBezTo>
                  <a:pt x="6903867" y="1474130"/>
                  <a:pt x="6910932" y="1465918"/>
                  <a:pt x="6915704" y="1456375"/>
                </a:cubicBezTo>
                <a:cubicBezTo>
                  <a:pt x="6919889" y="1448005"/>
                  <a:pt x="6918736" y="1437049"/>
                  <a:pt x="6924582" y="1429742"/>
                </a:cubicBezTo>
                <a:cubicBezTo>
                  <a:pt x="6931247" y="1421411"/>
                  <a:pt x="6942337" y="1417905"/>
                  <a:pt x="6951215" y="1411987"/>
                </a:cubicBezTo>
                <a:cubicBezTo>
                  <a:pt x="6954174" y="1403109"/>
                  <a:pt x="6955278" y="1393378"/>
                  <a:pt x="6960093" y="1385354"/>
                </a:cubicBezTo>
                <a:cubicBezTo>
                  <a:pt x="6970426" y="1368132"/>
                  <a:pt x="6989962" y="1361942"/>
                  <a:pt x="7004481" y="1349843"/>
                </a:cubicBezTo>
                <a:cubicBezTo>
                  <a:pt x="7014126" y="1341806"/>
                  <a:pt x="7021469" y="1331247"/>
                  <a:pt x="7031114" y="1323210"/>
                </a:cubicBezTo>
                <a:cubicBezTo>
                  <a:pt x="7098297" y="1267224"/>
                  <a:pt x="7023855" y="1339349"/>
                  <a:pt x="7075502" y="1287699"/>
                </a:cubicBezTo>
                <a:lnTo>
                  <a:pt x="7093258" y="1234433"/>
                </a:lnTo>
                <a:cubicBezTo>
                  <a:pt x="7096217" y="1225555"/>
                  <a:pt x="7095518" y="1214417"/>
                  <a:pt x="7102135" y="1207800"/>
                </a:cubicBezTo>
                <a:lnTo>
                  <a:pt x="7119891" y="1190045"/>
                </a:lnTo>
                <a:cubicBezTo>
                  <a:pt x="7141182" y="1126168"/>
                  <a:pt x="7115343" y="1205959"/>
                  <a:pt x="7137646" y="1127901"/>
                </a:cubicBezTo>
                <a:cubicBezTo>
                  <a:pt x="7140217" y="1118903"/>
                  <a:pt x="7143953" y="1110266"/>
                  <a:pt x="7146524" y="1101268"/>
                </a:cubicBezTo>
                <a:cubicBezTo>
                  <a:pt x="7149876" y="1089536"/>
                  <a:pt x="7152050" y="1077490"/>
                  <a:pt x="7155402" y="1065758"/>
                </a:cubicBezTo>
                <a:cubicBezTo>
                  <a:pt x="7157973" y="1056760"/>
                  <a:pt x="7161708" y="1048123"/>
                  <a:pt x="7164279" y="1039125"/>
                </a:cubicBezTo>
                <a:cubicBezTo>
                  <a:pt x="7186566" y="961120"/>
                  <a:pt x="7160755" y="1040817"/>
                  <a:pt x="7182035" y="976981"/>
                </a:cubicBezTo>
                <a:cubicBezTo>
                  <a:pt x="7179076" y="962185"/>
                  <a:pt x="7181927" y="944871"/>
                  <a:pt x="7173157" y="932593"/>
                </a:cubicBezTo>
                <a:cubicBezTo>
                  <a:pt x="7165465" y="921824"/>
                  <a:pt x="7147813" y="923309"/>
                  <a:pt x="7137646" y="914837"/>
                </a:cubicBezTo>
                <a:cubicBezTo>
                  <a:pt x="7129449" y="908006"/>
                  <a:pt x="7126917" y="896234"/>
                  <a:pt x="7119891" y="888204"/>
                </a:cubicBezTo>
                <a:cubicBezTo>
                  <a:pt x="7087636" y="851342"/>
                  <a:pt x="7073377" y="838315"/>
                  <a:pt x="7031114" y="817183"/>
                </a:cubicBezTo>
                <a:cubicBezTo>
                  <a:pt x="7028467" y="815860"/>
                  <a:pt x="7025195" y="817183"/>
                  <a:pt x="7022236" y="817183"/>
                </a:cubicBezTo>
              </a:path>
            </a:pathLst>
          </a:custGeom>
          <a:ln w="38100">
            <a:solidFill>
              <a:srgbClr val="82004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1406500" y="1808256"/>
            <a:ext cx="268104" cy="880500"/>
          </a:xfrm>
          <a:custGeom>
            <a:avLst/>
            <a:gdLst>
              <a:gd name="connsiteX0" fmla="*/ 244150 w 324832"/>
              <a:gd name="connsiteY0" fmla="*/ 7312 h 858959"/>
              <a:gd name="connsiteX1" fmla="*/ 208291 w 324832"/>
              <a:gd name="connsiteY1" fmla="*/ 52136 h 858959"/>
              <a:gd name="connsiteX2" fmla="*/ 172432 w 324832"/>
              <a:gd name="connsiteY2" fmla="*/ 87995 h 858959"/>
              <a:gd name="connsiteX3" fmla="*/ 163467 w 324832"/>
              <a:gd name="connsiteY3" fmla="*/ 195571 h 858959"/>
              <a:gd name="connsiteX4" fmla="*/ 136573 w 324832"/>
              <a:gd name="connsiteY4" fmla="*/ 204536 h 858959"/>
              <a:gd name="connsiteX5" fmla="*/ 118644 w 324832"/>
              <a:gd name="connsiteY5" fmla="*/ 258324 h 858959"/>
              <a:gd name="connsiteX6" fmla="*/ 109679 w 324832"/>
              <a:gd name="connsiteY6" fmla="*/ 285218 h 858959"/>
              <a:gd name="connsiteX7" fmla="*/ 55891 w 324832"/>
              <a:gd name="connsiteY7" fmla="*/ 347971 h 858959"/>
              <a:gd name="connsiteX8" fmla="*/ 28997 w 324832"/>
              <a:gd name="connsiteY8" fmla="*/ 392795 h 858959"/>
              <a:gd name="connsiteX9" fmla="*/ 20032 w 324832"/>
              <a:gd name="connsiteY9" fmla="*/ 419689 h 858959"/>
              <a:gd name="connsiteX10" fmla="*/ 2103 w 324832"/>
              <a:gd name="connsiteY10" fmla="*/ 446583 h 858959"/>
              <a:gd name="connsiteX11" fmla="*/ 11067 w 324832"/>
              <a:gd name="connsiteY11" fmla="*/ 509336 h 858959"/>
              <a:gd name="connsiteX12" fmla="*/ 37961 w 324832"/>
              <a:gd name="connsiteY12" fmla="*/ 598983 h 858959"/>
              <a:gd name="connsiteX13" fmla="*/ 46926 w 324832"/>
              <a:gd name="connsiteY13" fmla="*/ 634842 h 858959"/>
              <a:gd name="connsiteX14" fmla="*/ 109679 w 324832"/>
              <a:gd name="connsiteY14" fmla="*/ 661736 h 858959"/>
              <a:gd name="connsiteX15" fmla="*/ 136573 w 324832"/>
              <a:gd name="connsiteY15" fmla="*/ 670700 h 858959"/>
              <a:gd name="connsiteX16" fmla="*/ 154503 w 324832"/>
              <a:gd name="connsiteY16" fmla="*/ 688630 h 858959"/>
              <a:gd name="connsiteX17" fmla="*/ 208291 w 324832"/>
              <a:gd name="connsiteY17" fmla="*/ 706559 h 858959"/>
              <a:gd name="connsiteX18" fmla="*/ 262079 w 324832"/>
              <a:gd name="connsiteY18" fmla="*/ 742418 h 858959"/>
              <a:gd name="connsiteX19" fmla="*/ 324832 w 324832"/>
              <a:gd name="connsiteY19" fmla="*/ 796206 h 858959"/>
              <a:gd name="connsiteX20" fmla="*/ 315867 w 324832"/>
              <a:gd name="connsiteY20" fmla="*/ 858959 h 85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4832" h="858959">
                <a:moveTo>
                  <a:pt x="244150" y="7312"/>
                </a:moveTo>
                <a:cubicBezTo>
                  <a:pt x="189209" y="25626"/>
                  <a:pt x="240876" y="0"/>
                  <a:pt x="208291" y="52136"/>
                </a:cubicBezTo>
                <a:cubicBezTo>
                  <a:pt x="199332" y="66471"/>
                  <a:pt x="172432" y="87995"/>
                  <a:pt x="172432" y="87995"/>
                </a:cubicBezTo>
                <a:cubicBezTo>
                  <a:pt x="169444" y="123854"/>
                  <a:pt x="174049" y="161179"/>
                  <a:pt x="163467" y="195571"/>
                </a:cubicBezTo>
                <a:cubicBezTo>
                  <a:pt x="160688" y="204603"/>
                  <a:pt x="142065" y="196846"/>
                  <a:pt x="136573" y="204536"/>
                </a:cubicBezTo>
                <a:cubicBezTo>
                  <a:pt x="125588" y="219915"/>
                  <a:pt x="124620" y="240395"/>
                  <a:pt x="118644" y="258324"/>
                </a:cubicBezTo>
                <a:cubicBezTo>
                  <a:pt x="115656" y="267289"/>
                  <a:pt x="116361" y="278536"/>
                  <a:pt x="109679" y="285218"/>
                </a:cubicBezTo>
                <a:cubicBezTo>
                  <a:pt x="87621" y="307276"/>
                  <a:pt x="69545" y="320664"/>
                  <a:pt x="55891" y="347971"/>
                </a:cubicBezTo>
                <a:cubicBezTo>
                  <a:pt x="32616" y="394521"/>
                  <a:pt x="64016" y="357774"/>
                  <a:pt x="28997" y="392795"/>
                </a:cubicBezTo>
                <a:cubicBezTo>
                  <a:pt x="26009" y="401760"/>
                  <a:pt x="24258" y="411237"/>
                  <a:pt x="20032" y="419689"/>
                </a:cubicBezTo>
                <a:cubicBezTo>
                  <a:pt x="15214" y="429326"/>
                  <a:pt x="3175" y="435862"/>
                  <a:pt x="2103" y="446583"/>
                </a:cubicBezTo>
                <a:cubicBezTo>
                  <a:pt x="0" y="467608"/>
                  <a:pt x="8274" y="488391"/>
                  <a:pt x="11067" y="509336"/>
                </a:cubicBezTo>
                <a:cubicBezTo>
                  <a:pt x="21850" y="590209"/>
                  <a:pt x="2727" y="563747"/>
                  <a:pt x="37961" y="598983"/>
                </a:cubicBezTo>
                <a:cubicBezTo>
                  <a:pt x="40949" y="610936"/>
                  <a:pt x="41416" y="623822"/>
                  <a:pt x="46926" y="634842"/>
                </a:cubicBezTo>
                <a:cubicBezTo>
                  <a:pt x="60069" y="661127"/>
                  <a:pt x="84621" y="655472"/>
                  <a:pt x="109679" y="661736"/>
                </a:cubicBezTo>
                <a:cubicBezTo>
                  <a:pt x="118846" y="664028"/>
                  <a:pt x="127608" y="667712"/>
                  <a:pt x="136573" y="670700"/>
                </a:cubicBezTo>
                <a:cubicBezTo>
                  <a:pt x="142550" y="676677"/>
                  <a:pt x="146943" y="684850"/>
                  <a:pt x="154503" y="688630"/>
                </a:cubicBezTo>
                <a:cubicBezTo>
                  <a:pt x="171407" y="697082"/>
                  <a:pt x="208291" y="706559"/>
                  <a:pt x="208291" y="706559"/>
                </a:cubicBezTo>
                <a:cubicBezTo>
                  <a:pt x="226220" y="718512"/>
                  <a:pt x="246842" y="727181"/>
                  <a:pt x="262079" y="742418"/>
                </a:cubicBezTo>
                <a:cubicBezTo>
                  <a:pt x="305556" y="785895"/>
                  <a:pt x="283873" y="768900"/>
                  <a:pt x="324832" y="796206"/>
                </a:cubicBezTo>
                <a:cubicBezTo>
                  <a:pt x="315376" y="852942"/>
                  <a:pt x="315867" y="831818"/>
                  <a:pt x="315867" y="858959"/>
                </a:cubicBezTo>
              </a:path>
            </a:pathLst>
          </a:cu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25"/>
          <p:cNvSpPr/>
          <p:nvPr/>
        </p:nvSpPr>
        <p:spPr>
          <a:xfrm>
            <a:off x="4563607" y="2995024"/>
            <a:ext cx="800482" cy="1742076"/>
          </a:xfrm>
          <a:custGeom>
            <a:avLst/>
            <a:gdLst>
              <a:gd name="connsiteX0" fmla="*/ 21093 w 598943"/>
              <a:gd name="connsiteY0" fmla="*/ 1555750 h 1555750"/>
              <a:gd name="connsiteX1" fmla="*/ 14743 w 598943"/>
              <a:gd name="connsiteY1" fmla="*/ 1473200 h 1555750"/>
              <a:gd name="connsiteX2" fmla="*/ 2043 w 598943"/>
              <a:gd name="connsiteY2" fmla="*/ 1422400 h 1555750"/>
              <a:gd name="connsiteX3" fmla="*/ 8393 w 598943"/>
              <a:gd name="connsiteY3" fmla="*/ 1352550 h 1555750"/>
              <a:gd name="connsiteX4" fmla="*/ 33793 w 598943"/>
              <a:gd name="connsiteY4" fmla="*/ 1339850 h 1555750"/>
              <a:gd name="connsiteX5" fmla="*/ 46493 w 598943"/>
              <a:gd name="connsiteY5" fmla="*/ 1320800 h 1555750"/>
              <a:gd name="connsiteX6" fmla="*/ 78243 w 598943"/>
              <a:gd name="connsiteY6" fmla="*/ 1282700 h 1555750"/>
              <a:gd name="connsiteX7" fmla="*/ 90943 w 598943"/>
              <a:gd name="connsiteY7" fmla="*/ 1174750 h 1555750"/>
              <a:gd name="connsiteX8" fmla="*/ 84593 w 598943"/>
              <a:gd name="connsiteY8" fmla="*/ 1041400 h 1555750"/>
              <a:gd name="connsiteX9" fmla="*/ 78243 w 598943"/>
              <a:gd name="connsiteY9" fmla="*/ 1016000 h 1555750"/>
              <a:gd name="connsiteX10" fmla="*/ 84593 w 598943"/>
              <a:gd name="connsiteY10" fmla="*/ 920750 h 1555750"/>
              <a:gd name="connsiteX11" fmla="*/ 103643 w 598943"/>
              <a:gd name="connsiteY11" fmla="*/ 908050 h 1555750"/>
              <a:gd name="connsiteX12" fmla="*/ 116343 w 598943"/>
              <a:gd name="connsiteY12" fmla="*/ 889000 h 1555750"/>
              <a:gd name="connsiteX13" fmla="*/ 129043 w 598943"/>
              <a:gd name="connsiteY13" fmla="*/ 850900 h 1555750"/>
              <a:gd name="connsiteX14" fmla="*/ 160793 w 598943"/>
              <a:gd name="connsiteY14" fmla="*/ 812800 h 1555750"/>
              <a:gd name="connsiteX15" fmla="*/ 198893 w 598943"/>
              <a:gd name="connsiteY15" fmla="*/ 755650 h 1555750"/>
              <a:gd name="connsiteX16" fmla="*/ 217943 w 598943"/>
              <a:gd name="connsiteY16" fmla="*/ 749300 h 1555750"/>
              <a:gd name="connsiteX17" fmla="*/ 243343 w 598943"/>
              <a:gd name="connsiteY17" fmla="*/ 717550 h 1555750"/>
              <a:gd name="connsiteX18" fmla="*/ 268743 w 598943"/>
              <a:gd name="connsiteY18" fmla="*/ 685800 h 1555750"/>
              <a:gd name="connsiteX19" fmla="*/ 281443 w 598943"/>
              <a:gd name="connsiteY19" fmla="*/ 660400 h 1555750"/>
              <a:gd name="connsiteX20" fmla="*/ 294143 w 598943"/>
              <a:gd name="connsiteY20" fmla="*/ 641350 h 1555750"/>
              <a:gd name="connsiteX21" fmla="*/ 300493 w 598943"/>
              <a:gd name="connsiteY21" fmla="*/ 622300 h 1555750"/>
              <a:gd name="connsiteX22" fmla="*/ 319543 w 598943"/>
              <a:gd name="connsiteY22" fmla="*/ 615950 h 1555750"/>
              <a:gd name="connsiteX23" fmla="*/ 325893 w 598943"/>
              <a:gd name="connsiteY23" fmla="*/ 596900 h 1555750"/>
              <a:gd name="connsiteX24" fmla="*/ 370343 w 598943"/>
              <a:gd name="connsiteY24" fmla="*/ 577850 h 1555750"/>
              <a:gd name="connsiteX25" fmla="*/ 376693 w 598943"/>
              <a:gd name="connsiteY25" fmla="*/ 558800 h 1555750"/>
              <a:gd name="connsiteX26" fmla="*/ 414793 w 598943"/>
              <a:gd name="connsiteY26" fmla="*/ 546100 h 1555750"/>
              <a:gd name="connsiteX27" fmla="*/ 433843 w 598943"/>
              <a:gd name="connsiteY27" fmla="*/ 508000 h 1555750"/>
              <a:gd name="connsiteX28" fmla="*/ 446543 w 598943"/>
              <a:gd name="connsiteY28" fmla="*/ 482600 h 1555750"/>
              <a:gd name="connsiteX29" fmla="*/ 465593 w 598943"/>
              <a:gd name="connsiteY29" fmla="*/ 476250 h 1555750"/>
              <a:gd name="connsiteX30" fmla="*/ 478293 w 598943"/>
              <a:gd name="connsiteY30" fmla="*/ 457200 h 1555750"/>
              <a:gd name="connsiteX31" fmla="*/ 497343 w 598943"/>
              <a:gd name="connsiteY31" fmla="*/ 444500 h 1555750"/>
              <a:gd name="connsiteX32" fmla="*/ 522743 w 598943"/>
              <a:gd name="connsiteY32" fmla="*/ 419100 h 1555750"/>
              <a:gd name="connsiteX33" fmla="*/ 535443 w 598943"/>
              <a:gd name="connsiteY33" fmla="*/ 400050 h 1555750"/>
              <a:gd name="connsiteX34" fmla="*/ 554493 w 598943"/>
              <a:gd name="connsiteY34" fmla="*/ 381000 h 1555750"/>
              <a:gd name="connsiteX35" fmla="*/ 560843 w 598943"/>
              <a:gd name="connsiteY35" fmla="*/ 342900 h 1555750"/>
              <a:gd name="connsiteX36" fmla="*/ 573543 w 598943"/>
              <a:gd name="connsiteY36" fmla="*/ 304800 h 1555750"/>
              <a:gd name="connsiteX37" fmla="*/ 567193 w 598943"/>
              <a:gd name="connsiteY37" fmla="*/ 196850 h 1555750"/>
              <a:gd name="connsiteX38" fmla="*/ 560843 w 598943"/>
              <a:gd name="connsiteY38" fmla="*/ 177800 h 1555750"/>
              <a:gd name="connsiteX39" fmla="*/ 541793 w 598943"/>
              <a:gd name="connsiteY39" fmla="*/ 165100 h 1555750"/>
              <a:gd name="connsiteX40" fmla="*/ 535443 w 598943"/>
              <a:gd name="connsiteY40" fmla="*/ 146050 h 1555750"/>
              <a:gd name="connsiteX41" fmla="*/ 529093 w 598943"/>
              <a:gd name="connsiteY41" fmla="*/ 38100 h 1555750"/>
              <a:gd name="connsiteX42" fmla="*/ 548143 w 598943"/>
              <a:gd name="connsiteY42" fmla="*/ 31750 h 1555750"/>
              <a:gd name="connsiteX43" fmla="*/ 586243 w 598943"/>
              <a:gd name="connsiteY43" fmla="*/ 6350 h 1555750"/>
              <a:gd name="connsiteX44" fmla="*/ 598943 w 598943"/>
              <a:gd name="connsiteY44" fmla="*/ 0 h 155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8943" h="1555750">
                <a:moveTo>
                  <a:pt x="21093" y="1555750"/>
                </a:moveTo>
                <a:cubicBezTo>
                  <a:pt x="18976" y="1528233"/>
                  <a:pt x="18646" y="1500521"/>
                  <a:pt x="14743" y="1473200"/>
                </a:cubicBezTo>
                <a:cubicBezTo>
                  <a:pt x="12275" y="1455921"/>
                  <a:pt x="2043" y="1422400"/>
                  <a:pt x="2043" y="1422400"/>
                </a:cubicBezTo>
                <a:cubicBezTo>
                  <a:pt x="4160" y="1399117"/>
                  <a:pt x="0" y="1374371"/>
                  <a:pt x="8393" y="1352550"/>
                </a:cubicBezTo>
                <a:cubicBezTo>
                  <a:pt x="11791" y="1343715"/>
                  <a:pt x="26521" y="1345910"/>
                  <a:pt x="33793" y="1339850"/>
                </a:cubicBezTo>
                <a:cubicBezTo>
                  <a:pt x="39656" y="1334964"/>
                  <a:pt x="41607" y="1326663"/>
                  <a:pt x="46493" y="1320800"/>
                </a:cubicBezTo>
                <a:cubicBezTo>
                  <a:pt x="87237" y="1271907"/>
                  <a:pt x="46711" y="1329998"/>
                  <a:pt x="78243" y="1282700"/>
                </a:cubicBezTo>
                <a:cubicBezTo>
                  <a:pt x="84298" y="1246372"/>
                  <a:pt x="90943" y="1212328"/>
                  <a:pt x="90943" y="1174750"/>
                </a:cubicBezTo>
                <a:cubicBezTo>
                  <a:pt x="90943" y="1130250"/>
                  <a:pt x="88142" y="1085759"/>
                  <a:pt x="84593" y="1041400"/>
                </a:cubicBezTo>
                <a:cubicBezTo>
                  <a:pt x="83897" y="1032701"/>
                  <a:pt x="80360" y="1024467"/>
                  <a:pt x="78243" y="1016000"/>
                </a:cubicBezTo>
                <a:cubicBezTo>
                  <a:pt x="80360" y="984250"/>
                  <a:pt x="77305" y="951725"/>
                  <a:pt x="84593" y="920750"/>
                </a:cubicBezTo>
                <a:cubicBezTo>
                  <a:pt x="86341" y="913321"/>
                  <a:pt x="98247" y="913446"/>
                  <a:pt x="103643" y="908050"/>
                </a:cubicBezTo>
                <a:cubicBezTo>
                  <a:pt x="109039" y="902654"/>
                  <a:pt x="113243" y="895974"/>
                  <a:pt x="116343" y="889000"/>
                </a:cubicBezTo>
                <a:cubicBezTo>
                  <a:pt x="121780" y="876767"/>
                  <a:pt x="119577" y="860366"/>
                  <a:pt x="129043" y="850900"/>
                </a:cubicBezTo>
                <a:cubicBezTo>
                  <a:pt x="141006" y="838937"/>
                  <a:pt x="153720" y="828713"/>
                  <a:pt x="160793" y="812800"/>
                </a:cubicBezTo>
                <a:cubicBezTo>
                  <a:pt x="179150" y="771496"/>
                  <a:pt x="160957" y="777328"/>
                  <a:pt x="198893" y="755650"/>
                </a:cubicBezTo>
                <a:cubicBezTo>
                  <a:pt x="204705" y="752329"/>
                  <a:pt x="211593" y="751417"/>
                  <a:pt x="217943" y="749300"/>
                </a:cubicBezTo>
                <a:cubicBezTo>
                  <a:pt x="238702" y="687022"/>
                  <a:pt x="205046" y="774995"/>
                  <a:pt x="243343" y="717550"/>
                </a:cubicBezTo>
                <a:cubicBezTo>
                  <a:pt x="268402" y="679961"/>
                  <a:pt x="228309" y="699278"/>
                  <a:pt x="268743" y="685800"/>
                </a:cubicBezTo>
                <a:cubicBezTo>
                  <a:pt x="272976" y="677333"/>
                  <a:pt x="276747" y="668619"/>
                  <a:pt x="281443" y="660400"/>
                </a:cubicBezTo>
                <a:cubicBezTo>
                  <a:pt x="285229" y="653774"/>
                  <a:pt x="290730" y="648176"/>
                  <a:pt x="294143" y="641350"/>
                </a:cubicBezTo>
                <a:cubicBezTo>
                  <a:pt x="297136" y="635363"/>
                  <a:pt x="295760" y="627033"/>
                  <a:pt x="300493" y="622300"/>
                </a:cubicBezTo>
                <a:cubicBezTo>
                  <a:pt x="305226" y="617567"/>
                  <a:pt x="313193" y="618067"/>
                  <a:pt x="319543" y="615950"/>
                </a:cubicBezTo>
                <a:cubicBezTo>
                  <a:pt x="321660" y="609600"/>
                  <a:pt x="321160" y="601633"/>
                  <a:pt x="325893" y="596900"/>
                </a:cubicBezTo>
                <a:cubicBezTo>
                  <a:pt x="333740" y="589053"/>
                  <a:pt x="358958" y="581645"/>
                  <a:pt x="370343" y="577850"/>
                </a:cubicBezTo>
                <a:cubicBezTo>
                  <a:pt x="372460" y="571500"/>
                  <a:pt x="371246" y="562691"/>
                  <a:pt x="376693" y="558800"/>
                </a:cubicBezTo>
                <a:cubicBezTo>
                  <a:pt x="387586" y="551019"/>
                  <a:pt x="414793" y="546100"/>
                  <a:pt x="414793" y="546100"/>
                </a:cubicBezTo>
                <a:cubicBezTo>
                  <a:pt x="426435" y="511173"/>
                  <a:pt x="414148" y="542467"/>
                  <a:pt x="433843" y="508000"/>
                </a:cubicBezTo>
                <a:cubicBezTo>
                  <a:pt x="438539" y="499781"/>
                  <a:pt x="439850" y="489293"/>
                  <a:pt x="446543" y="482600"/>
                </a:cubicBezTo>
                <a:cubicBezTo>
                  <a:pt x="451276" y="477867"/>
                  <a:pt x="459243" y="478367"/>
                  <a:pt x="465593" y="476250"/>
                </a:cubicBezTo>
                <a:cubicBezTo>
                  <a:pt x="469826" y="469900"/>
                  <a:pt x="472897" y="462596"/>
                  <a:pt x="478293" y="457200"/>
                </a:cubicBezTo>
                <a:cubicBezTo>
                  <a:pt x="483689" y="451804"/>
                  <a:pt x="492575" y="450459"/>
                  <a:pt x="497343" y="444500"/>
                </a:cubicBezTo>
                <a:cubicBezTo>
                  <a:pt x="521973" y="413712"/>
                  <a:pt x="481179" y="432955"/>
                  <a:pt x="522743" y="419100"/>
                </a:cubicBezTo>
                <a:cubicBezTo>
                  <a:pt x="526976" y="412750"/>
                  <a:pt x="530557" y="405913"/>
                  <a:pt x="535443" y="400050"/>
                </a:cubicBezTo>
                <a:cubicBezTo>
                  <a:pt x="541192" y="393151"/>
                  <a:pt x="550846" y="389206"/>
                  <a:pt x="554493" y="381000"/>
                </a:cubicBezTo>
                <a:cubicBezTo>
                  <a:pt x="559722" y="369235"/>
                  <a:pt x="557720" y="355391"/>
                  <a:pt x="560843" y="342900"/>
                </a:cubicBezTo>
                <a:cubicBezTo>
                  <a:pt x="564090" y="329913"/>
                  <a:pt x="573543" y="304800"/>
                  <a:pt x="573543" y="304800"/>
                </a:cubicBezTo>
                <a:cubicBezTo>
                  <a:pt x="571426" y="268817"/>
                  <a:pt x="570780" y="232717"/>
                  <a:pt x="567193" y="196850"/>
                </a:cubicBezTo>
                <a:cubicBezTo>
                  <a:pt x="566527" y="190190"/>
                  <a:pt x="565024" y="183027"/>
                  <a:pt x="560843" y="177800"/>
                </a:cubicBezTo>
                <a:cubicBezTo>
                  <a:pt x="556075" y="171841"/>
                  <a:pt x="548143" y="169333"/>
                  <a:pt x="541793" y="165100"/>
                </a:cubicBezTo>
                <a:cubicBezTo>
                  <a:pt x="539676" y="158750"/>
                  <a:pt x="538436" y="152037"/>
                  <a:pt x="535443" y="146050"/>
                </a:cubicBezTo>
                <a:cubicBezTo>
                  <a:pt x="511958" y="99079"/>
                  <a:pt x="500033" y="147075"/>
                  <a:pt x="529093" y="38100"/>
                </a:cubicBezTo>
                <a:cubicBezTo>
                  <a:pt x="530818" y="31633"/>
                  <a:pt x="542292" y="35001"/>
                  <a:pt x="548143" y="31750"/>
                </a:cubicBezTo>
                <a:cubicBezTo>
                  <a:pt x="561486" y="24337"/>
                  <a:pt x="572591" y="13176"/>
                  <a:pt x="586243" y="6350"/>
                </a:cubicBezTo>
                <a:lnTo>
                  <a:pt x="598943" y="0"/>
                </a:lnTo>
              </a:path>
            </a:pathLst>
          </a:cu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F0"/>
              </a:solidFill>
            </a:endParaRPr>
          </a:p>
        </p:txBody>
      </p:sp>
      <p:sp>
        <p:nvSpPr>
          <p:cNvPr id="28" name="Freihandform 27"/>
          <p:cNvSpPr/>
          <p:nvPr/>
        </p:nvSpPr>
        <p:spPr>
          <a:xfrm>
            <a:off x="6445251" y="2137420"/>
            <a:ext cx="1511300" cy="408930"/>
          </a:xfrm>
          <a:custGeom>
            <a:avLst/>
            <a:gdLst>
              <a:gd name="connsiteX0" fmla="*/ 0 w 1511300"/>
              <a:gd name="connsiteY0" fmla="*/ 458622 h 649122"/>
              <a:gd name="connsiteX1" fmla="*/ 12700 w 1511300"/>
              <a:gd name="connsiteY1" fmla="*/ 426872 h 649122"/>
              <a:gd name="connsiteX2" fmla="*/ 31750 w 1511300"/>
              <a:gd name="connsiteY2" fmla="*/ 388772 h 649122"/>
              <a:gd name="connsiteX3" fmla="*/ 76200 w 1511300"/>
              <a:gd name="connsiteY3" fmla="*/ 363372 h 649122"/>
              <a:gd name="connsiteX4" fmla="*/ 114300 w 1511300"/>
              <a:gd name="connsiteY4" fmla="*/ 357022 h 649122"/>
              <a:gd name="connsiteX5" fmla="*/ 152400 w 1511300"/>
              <a:gd name="connsiteY5" fmla="*/ 344322 h 649122"/>
              <a:gd name="connsiteX6" fmla="*/ 171450 w 1511300"/>
              <a:gd name="connsiteY6" fmla="*/ 337972 h 649122"/>
              <a:gd name="connsiteX7" fmla="*/ 190500 w 1511300"/>
              <a:gd name="connsiteY7" fmla="*/ 325272 h 649122"/>
              <a:gd name="connsiteX8" fmla="*/ 209550 w 1511300"/>
              <a:gd name="connsiteY8" fmla="*/ 306222 h 649122"/>
              <a:gd name="connsiteX9" fmla="*/ 247650 w 1511300"/>
              <a:gd name="connsiteY9" fmla="*/ 293522 h 649122"/>
              <a:gd name="connsiteX10" fmla="*/ 292100 w 1511300"/>
              <a:gd name="connsiteY10" fmla="*/ 274472 h 649122"/>
              <a:gd name="connsiteX11" fmla="*/ 311150 w 1511300"/>
              <a:gd name="connsiteY11" fmla="*/ 261772 h 649122"/>
              <a:gd name="connsiteX12" fmla="*/ 336550 w 1511300"/>
              <a:gd name="connsiteY12" fmla="*/ 198272 h 649122"/>
              <a:gd name="connsiteX13" fmla="*/ 349250 w 1511300"/>
              <a:gd name="connsiteY13" fmla="*/ 179222 h 649122"/>
              <a:gd name="connsiteX14" fmla="*/ 381000 w 1511300"/>
              <a:gd name="connsiteY14" fmla="*/ 128422 h 649122"/>
              <a:gd name="connsiteX15" fmla="*/ 393700 w 1511300"/>
              <a:gd name="connsiteY15" fmla="*/ 109372 h 649122"/>
              <a:gd name="connsiteX16" fmla="*/ 400050 w 1511300"/>
              <a:gd name="connsiteY16" fmla="*/ 90322 h 649122"/>
              <a:gd name="connsiteX17" fmla="*/ 431800 w 1511300"/>
              <a:gd name="connsiteY17" fmla="*/ 83972 h 649122"/>
              <a:gd name="connsiteX18" fmla="*/ 469900 w 1511300"/>
              <a:gd name="connsiteY18" fmla="*/ 58572 h 649122"/>
              <a:gd name="connsiteX19" fmla="*/ 533400 w 1511300"/>
              <a:gd name="connsiteY19" fmla="*/ 45872 h 649122"/>
              <a:gd name="connsiteX20" fmla="*/ 565150 w 1511300"/>
              <a:gd name="connsiteY20" fmla="*/ 39522 h 649122"/>
              <a:gd name="connsiteX21" fmla="*/ 584200 w 1511300"/>
              <a:gd name="connsiteY21" fmla="*/ 33172 h 649122"/>
              <a:gd name="connsiteX22" fmla="*/ 692150 w 1511300"/>
              <a:gd name="connsiteY22" fmla="*/ 20472 h 649122"/>
              <a:gd name="connsiteX23" fmla="*/ 711200 w 1511300"/>
              <a:gd name="connsiteY23" fmla="*/ 14122 h 649122"/>
              <a:gd name="connsiteX24" fmla="*/ 730250 w 1511300"/>
              <a:gd name="connsiteY24" fmla="*/ 1422 h 649122"/>
              <a:gd name="connsiteX25" fmla="*/ 768350 w 1511300"/>
              <a:gd name="connsiteY25" fmla="*/ 7772 h 649122"/>
              <a:gd name="connsiteX26" fmla="*/ 781050 w 1511300"/>
              <a:gd name="connsiteY26" fmla="*/ 26822 h 649122"/>
              <a:gd name="connsiteX27" fmla="*/ 768350 w 1511300"/>
              <a:gd name="connsiteY27" fmla="*/ 90322 h 649122"/>
              <a:gd name="connsiteX28" fmla="*/ 749300 w 1511300"/>
              <a:gd name="connsiteY28" fmla="*/ 109372 h 649122"/>
              <a:gd name="connsiteX29" fmla="*/ 742950 w 1511300"/>
              <a:gd name="connsiteY29" fmla="*/ 128422 h 649122"/>
              <a:gd name="connsiteX30" fmla="*/ 755650 w 1511300"/>
              <a:gd name="connsiteY30" fmla="*/ 147472 h 649122"/>
              <a:gd name="connsiteX31" fmla="*/ 831850 w 1511300"/>
              <a:gd name="connsiteY31" fmla="*/ 166522 h 649122"/>
              <a:gd name="connsiteX32" fmla="*/ 889000 w 1511300"/>
              <a:gd name="connsiteY32" fmla="*/ 191922 h 649122"/>
              <a:gd name="connsiteX33" fmla="*/ 927100 w 1511300"/>
              <a:gd name="connsiteY33" fmla="*/ 204622 h 649122"/>
              <a:gd name="connsiteX34" fmla="*/ 946150 w 1511300"/>
              <a:gd name="connsiteY34" fmla="*/ 210972 h 649122"/>
              <a:gd name="connsiteX35" fmla="*/ 996950 w 1511300"/>
              <a:gd name="connsiteY35" fmla="*/ 217322 h 649122"/>
              <a:gd name="connsiteX36" fmla="*/ 1149350 w 1511300"/>
              <a:gd name="connsiteY36" fmla="*/ 210972 h 649122"/>
              <a:gd name="connsiteX37" fmla="*/ 1168400 w 1511300"/>
              <a:gd name="connsiteY37" fmla="*/ 204622 h 649122"/>
              <a:gd name="connsiteX38" fmla="*/ 1212850 w 1511300"/>
              <a:gd name="connsiteY38" fmla="*/ 198272 h 649122"/>
              <a:gd name="connsiteX39" fmla="*/ 1282700 w 1511300"/>
              <a:gd name="connsiteY39" fmla="*/ 185572 h 649122"/>
              <a:gd name="connsiteX40" fmla="*/ 1301750 w 1511300"/>
              <a:gd name="connsiteY40" fmla="*/ 179222 h 649122"/>
              <a:gd name="connsiteX41" fmla="*/ 1371600 w 1511300"/>
              <a:gd name="connsiteY41" fmla="*/ 160172 h 649122"/>
              <a:gd name="connsiteX42" fmla="*/ 1377950 w 1511300"/>
              <a:gd name="connsiteY42" fmla="*/ 141122 h 649122"/>
              <a:gd name="connsiteX43" fmla="*/ 1460500 w 1511300"/>
              <a:gd name="connsiteY43" fmla="*/ 141122 h 649122"/>
              <a:gd name="connsiteX44" fmla="*/ 1466850 w 1511300"/>
              <a:gd name="connsiteY44" fmla="*/ 160172 h 649122"/>
              <a:gd name="connsiteX45" fmla="*/ 1498600 w 1511300"/>
              <a:gd name="connsiteY45" fmla="*/ 198272 h 649122"/>
              <a:gd name="connsiteX46" fmla="*/ 1511300 w 1511300"/>
              <a:gd name="connsiteY46" fmla="*/ 242722 h 649122"/>
              <a:gd name="connsiteX47" fmla="*/ 1504950 w 1511300"/>
              <a:gd name="connsiteY47" fmla="*/ 312572 h 649122"/>
              <a:gd name="connsiteX48" fmla="*/ 1492250 w 1511300"/>
              <a:gd name="connsiteY48" fmla="*/ 331622 h 649122"/>
              <a:gd name="connsiteX49" fmla="*/ 1473200 w 1511300"/>
              <a:gd name="connsiteY49" fmla="*/ 344322 h 649122"/>
              <a:gd name="connsiteX50" fmla="*/ 1466850 w 1511300"/>
              <a:gd name="connsiteY50" fmla="*/ 433222 h 649122"/>
              <a:gd name="connsiteX51" fmla="*/ 1460500 w 1511300"/>
              <a:gd name="connsiteY51" fmla="*/ 560222 h 649122"/>
              <a:gd name="connsiteX52" fmla="*/ 1454150 w 1511300"/>
              <a:gd name="connsiteY52" fmla="*/ 579272 h 649122"/>
              <a:gd name="connsiteX53" fmla="*/ 1441450 w 1511300"/>
              <a:gd name="connsiteY53" fmla="*/ 649122 h 64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11300" h="649122">
                <a:moveTo>
                  <a:pt x="0" y="458622"/>
                </a:moveTo>
                <a:cubicBezTo>
                  <a:pt x="4233" y="448039"/>
                  <a:pt x="8698" y="437545"/>
                  <a:pt x="12700" y="426872"/>
                </a:cubicBezTo>
                <a:cubicBezTo>
                  <a:pt x="18898" y="410345"/>
                  <a:pt x="18263" y="402259"/>
                  <a:pt x="31750" y="388772"/>
                </a:cubicBezTo>
                <a:cubicBezTo>
                  <a:pt x="38431" y="382091"/>
                  <a:pt x="69085" y="365506"/>
                  <a:pt x="76200" y="363372"/>
                </a:cubicBezTo>
                <a:cubicBezTo>
                  <a:pt x="88532" y="359672"/>
                  <a:pt x="101809" y="360145"/>
                  <a:pt x="114300" y="357022"/>
                </a:cubicBezTo>
                <a:cubicBezTo>
                  <a:pt x="127287" y="353775"/>
                  <a:pt x="139700" y="348555"/>
                  <a:pt x="152400" y="344322"/>
                </a:cubicBezTo>
                <a:cubicBezTo>
                  <a:pt x="158750" y="342205"/>
                  <a:pt x="165881" y="341685"/>
                  <a:pt x="171450" y="337972"/>
                </a:cubicBezTo>
                <a:cubicBezTo>
                  <a:pt x="177800" y="333739"/>
                  <a:pt x="184637" y="330158"/>
                  <a:pt x="190500" y="325272"/>
                </a:cubicBezTo>
                <a:cubicBezTo>
                  <a:pt x="197399" y="319523"/>
                  <a:pt x="201700" y="310583"/>
                  <a:pt x="209550" y="306222"/>
                </a:cubicBezTo>
                <a:cubicBezTo>
                  <a:pt x="221252" y="299721"/>
                  <a:pt x="236511" y="300948"/>
                  <a:pt x="247650" y="293522"/>
                </a:cubicBezTo>
                <a:cubicBezTo>
                  <a:pt x="273962" y="275981"/>
                  <a:pt x="259296" y="282673"/>
                  <a:pt x="292100" y="274472"/>
                </a:cubicBezTo>
                <a:cubicBezTo>
                  <a:pt x="298450" y="270239"/>
                  <a:pt x="306264" y="267635"/>
                  <a:pt x="311150" y="261772"/>
                </a:cubicBezTo>
                <a:cubicBezTo>
                  <a:pt x="335490" y="232564"/>
                  <a:pt x="312862" y="233804"/>
                  <a:pt x="336550" y="198272"/>
                </a:cubicBezTo>
                <a:cubicBezTo>
                  <a:pt x="340783" y="191922"/>
                  <a:pt x="346150" y="186196"/>
                  <a:pt x="349250" y="179222"/>
                </a:cubicBezTo>
                <a:cubicBezTo>
                  <a:pt x="371522" y="129109"/>
                  <a:pt x="346730" y="151269"/>
                  <a:pt x="381000" y="128422"/>
                </a:cubicBezTo>
                <a:cubicBezTo>
                  <a:pt x="385233" y="122072"/>
                  <a:pt x="390287" y="116198"/>
                  <a:pt x="393700" y="109372"/>
                </a:cubicBezTo>
                <a:cubicBezTo>
                  <a:pt x="396693" y="103385"/>
                  <a:pt x="394481" y="94035"/>
                  <a:pt x="400050" y="90322"/>
                </a:cubicBezTo>
                <a:cubicBezTo>
                  <a:pt x="409030" y="84335"/>
                  <a:pt x="421217" y="86089"/>
                  <a:pt x="431800" y="83972"/>
                </a:cubicBezTo>
                <a:cubicBezTo>
                  <a:pt x="444500" y="75505"/>
                  <a:pt x="454933" y="61565"/>
                  <a:pt x="469900" y="58572"/>
                </a:cubicBezTo>
                <a:lnTo>
                  <a:pt x="533400" y="45872"/>
                </a:lnTo>
                <a:cubicBezTo>
                  <a:pt x="543983" y="43755"/>
                  <a:pt x="554911" y="42935"/>
                  <a:pt x="565150" y="39522"/>
                </a:cubicBezTo>
                <a:cubicBezTo>
                  <a:pt x="571500" y="37405"/>
                  <a:pt x="577636" y="34485"/>
                  <a:pt x="584200" y="33172"/>
                </a:cubicBezTo>
                <a:cubicBezTo>
                  <a:pt x="612275" y="27557"/>
                  <a:pt x="666960" y="22991"/>
                  <a:pt x="692150" y="20472"/>
                </a:cubicBezTo>
                <a:cubicBezTo>
                  <a:pt x="698500" y="18355"/>
                  <a:pt x="705213" y="17115"/>
                  <a:pt x="711200" y="14122"/>
                </a:cubicBezTo>
                <a:cubicBezTo>
                  <a:pt x="718026" y="10709"/>
                  <a:pt x="722665" y="2265"/>
                  <a:pt x="730250" y="1422"/>
                </a:cubicBezTo>
                <a:cubicBezTo>
                  <a:pt x="743046" y="0"/>
                  <a:pt x="755650" y="5655"/>
                  <a:pt x="768350" y="7772"/>
                </a:cubicBezTo>
                <a:cubicBezTo>
                  <a:pt x="772583" y="14122"/>
                  <a:pt x="780291" y="19228"/>
                  <a:pt x="781050" y="26822"/>
                </a:cubicBezTo>
                <a:cubicBezTo>
                  <a:pt x="781307" y="29394"/>
                  <a:pt x="776055" y="78765"/>
                  <a:pt x="768350" y="90322"/>
                </a:cubicBezTo>
                <a:cubicBezTo>
                  <a:pt x="763369" y="97794"/>
                  <a:pt x="755650" y="103022"/>
                  <a:pt x="749300" y="109372"/>
                </a:cubicBezTo>
                <a:cubicBezTo>
                  <a:pt x="747183" y="115722"/>
                  <a:pt x="741850" y="121820"/>
                  <a:pt x="742950" y="128422"/>
                </a:cubicBezTo>
                <a:cubicBezTo>
                  <a:pt x="744205" y="135950"/>
                  <a:pt x="750254" y="142076"/>
                  <a:pt x="755650" y="147472"/>
                </a:cubicBezTo>
                <a:cubicBezTo>
                  <a:pt x="777524" y="169346"/>
                  <a:pt x="800077" y="162992"/>
                  <a:pt x="831850" y="166522"/>
                </a:cubicBezTo>
                <a:cubicBezTo>
                  <a:pt x="862039" y="186648"/>
                  <a:pt x="843660" y="176809"/>
                  <a:pt x="889000" y="191922"/>
                </a:cubicBezTo>
                <a:lnTo>
                  <a:pt x="927100" y="204622"/>
                </a:lnTo>
                <a:cubicBezTo>
                  <a:pt x="933450" y="206739"/>
                  <a:pt x="939508" y="210142"/>
                  <a:pt x="946150" y="210972"/>
                </a:cubicBezTo>
                <a:lnTo>
                  <a:pt x="996950" y="217322"/>
                </a:lnTo>
                <a:cubicBezTo>
                  <a:pt x="1047750" y="215205"/>
                  <a:pt x="1098645" y="214728"/>
                  <a:pt x="1149350" y="210972"/>
                </a:cubicBezTo>
                <a:cubicBezTo>
                  <a:pt x="1156025" y="210478"/>
                  <a:pt x="1161836" y="205935"/>
                  <a:pt x="1168400" y="204622"/>
                </a:cubicBezTo>
                <a:cubicBezTo>
                  <a:pt x="1183076" y="201687"/>
                  <a:pt x="1198033" y="200389"/>
                  <a:pt x="1212850" y="198272"/>
                </a:cubicBezTo>
                <a:cubicBezTo>
                  <a:pt x="1256538" y="183709"/>
                  <a:pt x="1203718" y="199932"/>
                  <a:pt x="1282700" y="185572"/>
                </a:cubicBezTo>
                <a:cubicBezTo>
                  <a:pt x="1289286" y="184375"/>
                  <a:pt x="1295292" y="180983"/>
                  <a:pt x="1301750" y="179222"/>
                </a:cubicBezTo>
                <a:cubicBezTo>
                  <a:pt x="1380529" y="157737"/>
                  <a:pt x="1327752" y="174788"/>
                  <a:pt x="1371600" y="160172"/>
                </a:cubicBezTo>
                <a:cubicBezTo>
                  <a:pt x="1373717" y="153822"/>
                  <a:pt x="1372138" y="144443"/>
                  <a:pt x="1377950" y="141122"/>
                </a:cubicBezTo>
                <a:cubicBezTo>
                  <a:pt x="1400857" y="128032"/>
                  <a:pt x="1438127" y="137926"/>
                  <a:pt x="1460500" y="141122"/>
                </a:cubicBezTo>
                <a:cubicBezTo>
                  <a:pt x="1462617" y="147472"/>
                  <a:pt x="1463857" y="154185"/>
                  <a:pt x="1466850" y="160172"/>
                </a:cubicBezTo>
                <a:cubicBezTo>
                  <a:pt x="1475691" y="177853"/>
                  <a:pt x="1484556" y="184228"/>
                  <a:pt x="1498600" y="198272"/>
                </a:cubicBezTo>
                <a:cubicBezTo>
                  <a:pt x="1501594" y="207255"/>
                  <a:pt x="1511300" y="234749"/>
                  <a:pt x="1511300" y="242722"/>
                </a:cubicBezTo>
                <a:cubicBezTo>
                  <a:pt x="1511300" y="266101"/>
                  <a:pt x="1509849" y="289712"/>
                  <a:pt x="1504950" y="312572"/>
                </a:cubicBezTo>
                <a:cubicBezTo>
                  <a:pt x="1503351" y="320034"/>
                  <a:pt x="1497646" y="326226"/>
                  <a:pt x="1492250" y="331622"/>
                </a:cubicBezTo>
                <a:cubicBezTo>
                  <a:pt x="1486854" y="337018"/>
                  <a:pt x="1479550" y="340089"/>
                  <a:pt x="1473200" y="344322"/>
                </a:cubicBezTo>
                <a:cubicBezTo>
                  <a:pt x="1455104" y="398611"/>
                  <a:pt x="1458840" y="369138"/>
                  <a:pt x="1466850" y="433222"/>
                </a:cubicBezTo>
                <a:cubicBezTo>
                  <a:pt x="1464733" y="475555"/>
                  <a:pt x="1464172" y="517995"/>
                  <a:pt x="1460500" y="560222"/>
                </a:cubicBezTo>
                <a:cubicBezTo>
                  <a:pt x="1459920" y="566890"/>
                  <a:pt x="1455655" y="572750"/>
                  <a:pt x="1454150" y="579272"/>
                </a:cubicBezTo>
                <a:cubicBezTo>
                  <a:pt x="1441035" y="636104"/>
                  <a:pt x="1441450" y="622044"/>
                  <a:pt x="1441450" y="649122"/>
                </a:cubicBezTo>
              </a:path>
            </a:pathLst>
          </a:custGeom>
          <a:ln w="476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808129" y="5318343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24" name="Freihandform 23"/>
          <p:cNvSpPr/>
          <p:nvPr/>
        </p:nvSpPr>
        <p:spPr>
          <a:xfrm>
            <a:off x="1053031" y="1820363"/>
            <a:ext cx="5311834" cy="1953491"/>
          </a:xfrm>
          <a:custGeom>
            <a:avLst/>
            <a:gdLst>
              <a:gd name="connsiteX0" fmla="*/ 0 w 5311833"/>
              <a:gd name="connsiteY0" fmla="*/ 1953491 h 1953491"/>
              <a:gd name="connsiteX1" fmla="*/ 41564 w 5311833"/>
              <a:gd name="connsiteY1" fmla="*/ 1945178 h 1953491"/>
              <a:gd name="connsiteX2" fmla="*/ 157942 w 5311833"/>
              <a:gd name="connsiteY2" fmla="*/ 1911927 h 1953491"/>
              <a:gd name="connsiteX3" fmla="*/ 349134 w 5311833"/>
              <a:gd name="connsiteY3" fmla="*/ 1895302 h 1953491"/>
              <a:gd name="connsiteX4" fmla="*/ 440574 w 5311833"/>
              <a:gd name="connsiteY4" fmla="*/ 1878676 h 1953491"/>
              <a:gd name="connsiteX5" fmla="*/ 465513 w 5311833"/>
              <a:gd name="connsiteY5" fmla="*/ 1870363 h 1953491"/>
              <a:gd name="connsiteX6" fmla="*/ 532014 w 5311833"/>
              <a:gd name="connsiteY6" fmla="*/ 1862051 h 1953491"/>
              <a:gd name="connsiteX7" fmla="*/ 590204 w 5311833"/>
              <a:gd name="connsiteY7" fmla="*/ 1845425 h 1953491"/>
              <a:gd name="connsiteX8" fmla="*/ 615142 w 5311833"/>
              <a:gd name="connsiteY8" fmla="*/ 1837112 h 1953491"/>
              <a:gd name="connsiteX9" fmla="*/ 623454 w 5311833"/>
              <a:gd name="connsiteY9" fmla="*/ 1812174 h 1953491"/>
              <a:gd name="connsiteX10" fmla="*/ 748145 w 5311833"/>
              <a:gd name="connsiteY10" fmla="*/ 1828800 h 1953491"/>
              <a:gd name="connsiteX11" fmla="*/ 881149 w 5311833"/>
              <a:gd name="connsiteY11" fmla="*/ 1812174 h 1953491"/>
              <a:gd name="connsiteX12" fmla="*/ 1005840 w 5311833"/>
              <a:gd name="connsiteY12" fmla="*/ 1820487 h 1953491"/>
              <a:gd name="connsiteX13" fmla="*/ 1055716 w 5311833"/>
              <a:gd name="connsiteY13" fmla="*/ 1828800 h 1953491"/>
              <a:gd name="connsiteX14" fmla="*/ 1080654 w 5311833"/>
              <a:gd name="connsiteY14" fmla="*/ 1837112 h 1953491"/>
              <a:gd name="connsiteX15" fmla="*/ 1230284 w 5311833"/>
              <a:gd name="connsiteY15" fmla="*/ 1828800 h 1953491"/>
              <a:gd name="connsiteX16" fmla="*/ 1305098 w 5311833"/>
              <a:gd name="connsiteY16" fmla="*/ 1820487 h 1953491"/>
              <a:gd name="connsiteX17" fmla="*/ 1354974 w 5311833"/>
              <a:gd name="connsiteY17" fmla="*/ 1795549 h 1953491"/>
              <a:gd name="connsiteX18" fmla="*/ 1379913 w 5311833"/>
              <a:gd name="connsiteY18" fmla="*/ 1787236 h 1953491"/>
              <a:gd name="connsiteX19" fmla="*/ 1413164 w 5311833"/>
              <a:gd name="connsiteY19" fmla="*/ 1745672 h 1953491"/>
              <a:gd name="connsiteX20" fmla="*/ 1496291 w 5311833"/>
              <a:gd name="connsiteY20" fmla="*/ 1729047 h 1953491"/>
              <a:gd name="connsiteX21" fmla="*/ 1521229 w 5311833"/>
              <a:gd name="connsiteY21" fmla="*/ 1720734 h 1953491"/>
              <a:gd name="connsiteX22" fmla="*/ 1546167 w 5311833"/>
              <a:gd name="connsiteY22" fmla="*/ 1704109 h 1953491"/>
              <a:gd name="connsiteX23" fmla="*/ 1637607 w 5311833"/>
              <a:gd name="connsiteY23" fmla="*/ 1687483 h 1953491"/>
              <a:gd name="connsiteX24" fmla="*/ 1670858 w 5311833"/>
              <a:gd name="connsiteY24" fmla="*/ 1679171 h 1953491"/>
              <a:gd name="connsiteX25" fmla="*/ 1720734 w 5311833"/>
              <a:gd name="connsiteY25" fmla="*/ 1662545 h 1953491"/>
              <a:gd name="connsiteX26" fmla="*/ 1737360 w 5311833"/>
              <a:gd name="connsiteY26" fmla="*/ 1645920 h 1953491"/>
              <a:gd name="connsiteX27" fmla="*/ 1762298 w 5311833"/>
              <a:gd name="connsiteY27" fmla="*/ 1637607 h 1953491"/>
              <a:gd name="connsiteX28" fmla="*/ 1845425 w 5311833"/>
              <a:gd name="connsiteY28" fmla="*/ 1620982 h 1953491"/>
              <a:gd name="connsiteX29" fmla="*/ 1878676 w 5311833"/>
              <a:gd name="connsiteY29" fmla="*/ 1612669 h 1953491"/>
              <a:gd name="connsiteX30" fmla="*/ 1895302 w 5311833"/>
              <a:gd name="connsiteY30" fmla="*/ 1596043 h 1953491"/>
              <a:gd name="connsiteX31" fmla="*/ 2019993 w 5311833"/>
              <a:gd name="connsiteY31" fmla="*/ 1571105 h 1953491"/>
              <a:gd name="connsiteX32" fmla="*/ 2086494 w 5311833"/>
              <a:gd name="connsiteY32" fmla="*/ 1554480 h 1953491"/>
              <a:gd name="connsiteX33" fmla="*/ 2144684 w 5311833"/>
              <a:gd name="connsiteY33" fmla="*/ 1537854 h 1953491"/>
              <a:gd name="connsiteX34" fmla="*/ 2194560 w 5311833"/>
              <a:gd name="connsiteY34" fmla="*/ 1512916 h 1953491"/>
              <a:gd name="connsiteX35" fmla="*/ 2219498 w 5311833"/>
              <a:gd name="connsiteY35" fmla="*/ 1496291 h 1953491"/>
              <a:gd name="connsiteX36" fmla="*/ 2269374 w 5311833"/>
              <a:gd name="connsiteY36" fmla="*/ 1479665 h 1953491"/>
              <a:gd name="connsiteX37" fmla="*/ 2302625 w 5311833"/>
              <a:gd name="connsiteY37" fmla="*/ 1446414 h 1953491"/>
              <a:gd name="connsiteX38" fmla="*/ 2319251 w 5311833"/>
              <a:gd name="connsiteY38" fmla="*/ 1429789 h 1953491"/>
              <a:gd name="connsiteX39" fmla="*/ 2352502 w 5311833"/>
              <a:gd name="connsiteY39" fmla="*/ 1363287 h 1953491"/>
              <a:gd name="connsiteX40" fmla="*/ 2377440 w 5311833"/>
              <a:gd name="connsiteY40" fmla="*/ 1346662 h 1953491"/>
              <a:gd name="connsiteX41" fmla="*/ 2410691 w 5311833"/>
              <a:gd name="connsiteY41" fmla="*/ 1280160 h 1953491"/>
              <a:gd name="connsiteX42" fmla="*/ 2419004 w 5311833"/>
              <a:gd name="connsiteY42" fmla="*/ 1255222 h 1953491"/>
              <a:gd name="connsiteX43" fmla="*/ 2435629 w 5311833"/>
              <a:gd name="connsiteY43" fmla="*/ 1230283 h 1953491"/>
              <a:gd name="connsiteX44" fmla="*/ 2443942 w 5311833"/>
              <a:gd name="connsiteY44" fmla="*/ 1188720 h 1953491"/>
              <a:gd name="connsiteX45" fmla="*/ 2460567 w 5311833"/>
              <a:gd name="connsiteY45" fmla="*/ 1138843 h 1953491"/>
              <a:gd name="connsiteX46" fmla="*/ 2468880 w 5311833"/>
              <a:gd name="connsiteY46" fmla="*/ 1113905 h 1953491"/>
              <a:gd name="connsiteX47" fmla="*/ 2477193 w 5311833"/>
              <a:gd name="connsiteY47" fmla="*/ 1080654 h 1953491"/>
              <a:gd name="connsiteX48" fmla="*/ 2485505 w 5311833"/>
              <a:gd name="connsiteY48" fmla="*/ 1055716 h 1953491"/>
              <a:gd name="connsiteX49" fmla="*/ 2510444 w 5311833"/>
              <a:gd name="connsiteY49" fmla="*/ 997527 h 1953491"/>
              <a:gd name="connsiteX50" fmla="*/ 2518756 w 5311833"/>
              <a:gd name="connsiteY50" fmla="*/ 972589 h 1953491"/>
              <a:gd name="connsiteX51" fmla="*/ 2535382 w 5311833"/>
              <a:gd name="connsiteY51" fmla="*/ 955963 h 1953491"/>
              <a:gd name="connsiteX52" fmla="*/ 2552007 w 5311833"/>
              <a:gd name="connsiteY52" fmla="*/ 906087 h 1953491"/>
              <a:gd name="connsiteX53" fmla="*/ 2576945 w 5311833"/>
              <a:gd name="connsiteY53" fmla="*/ 789709 h 1953491"/>
              <a:gd name="connsiteX54" fmla="*/ 2585258 w 5311833"/>
              <a:gd name="connsiteY54" fmla="*/ 764771 h 1953491"/>
              <a:gd name="connsiteX55" fmla="*/ 2593571 w 5311833"/>
              <a:gd name="connsiteY55" fmla="*/ 739832 h 1953491"/>
              <a:gd name="connsiteX56" fmla="*/ 2618509 w 5311833"/>
              <a:gd name="connsiteY56" fmla="*/ 723207 h 1953491"/>
              <a:gd name="connsiteX57" fmla="*/ 2626822 w 5311833"/>
              <a:gd name="connsiteY57" fmla="*/ 698269 h 1953491"/>
              <a:gd name="connsiteX58" fmla="*/ 2660073 w 5311833"/>
              <a:gd name="connsiteY58" fmla="*/ 665018 h 1953491"/>
              <a:gd name="connsiteX59" fmla="*/ 2676698 w 5311833"/>
              <a:gd name="connsiteY59" fmla="*/ 648392 h 1953491"/>
              <a:gd name="connsiteX60" fmla="*/ 2693324 w 5311833"/>
              <a:gd name="connsiteY60" fmla="*/ 631767 h 1953491"/>
              <a:gd name="connsiteX61" fmla="*/ 2709949 w 5311833"/>
              <a:gd name="connsiteY61" fmla="*/ 606829 h 1953491"/>
              <a:gd name="connsiteX62" fmla="*/ 2734887 w 5311833"/>
              <a:gd name="connsiteY62" fmla="*/ 598516 h 1953491"/>
              <a:gd name="connsiteX63" fmla="*/ 2784764 w 5311833"/>
              <a:gd name="connsiteY63" fmla="*/ 540327 h 1953491"/>
              <a:gd name="connsiteX64" fmla="*/ 2809702 w 5311833"/>
              <a:gd name="connsiteY64" fmla="*/ 532014 h 1953491"/>
              <a:gd name="connsiteX65" fmla="*/ 2867891 w 5311833"/>
              <a:gd name="connsiteY65" fmla="*/ 498763 h 1953491"/>
              <a:gd name="connsiteX66" fmla="*/ 2917767 w 5311833"/>
              <a:gd name="connsiteY66" fmla="*/ 482138 h 1953491"/>
              <a:gd name="connsiteX67" fmla="*/ 2942705 w 5311833"/>
              <a:gd name="connsiteY67" fmla="*/ 473825 h 1953491"/>
              <a:gd name="connsiteX68" fmla="*/ 3000894 w 5311833"/>
              <a:gd name="connsiteY68" fmla="*/ 457200 h 1953491"/>
              <a:gd name="connsiteX69" fmla="*/ 3042458 w 5311833"/>
              <a:gd name="connsiteY69" fmla="*/ 423949 h 1953491"/>
              <a:gd name="connsiteX70" fmla="*/ 3092334 w 5311833"/>
              <a:gd name="connsiteY70" fmla="*/ 407323 h 1953491"/>
              <a:gd name="connsiteX71" fmla="*/ 3133898 w 5311833"/>
              <a:gd name="connsiteY71" fmla="*/ 374072 h 1953491"/>
              <a:gd name="connsiteX72" fmla="*/ 3200400 w 5311833"/>
              <a:gd name="connsiteY72" fmla="*/ 349134 h 1953491"/>
              <a:gd name="connsiteX73" fmla="*/ 3258589 w 5311833"/>
              <a:gd name="connsiteY73" fmla="*/ 324196 h 1953491"/>
              <a:gd name="connsiteX74" fmla="*/ 3283527 w 5311833"/>
              <a:gd name="connsiteY74" fmla="*/ 307571 h 1953491"/>
              <a:gd name="connsiteX75" fmla="*/ 3308465 w 5311833"/>
              <a:gd name="connsiteY75" fmla="*/ 299258 h 1953491"/>
              <a:gd name="connsiteX76" fmla="*/ 3325091 w 5311833"/>
              <a:gd name="connsiteY76" fmla="*/ 282632 h 1953491"/>
              <a:gd name="connsiteX77" fmla="*/ 3341716 w 5311833"/>
              <a:gd name="connsiteY77" fmla="*/ 257694 h 1953491"/>
              <a:gd name="connsiteX78" fmla="*/ 3416531 w 5311833"/>
              <a:gd name="connsiteY78" fmla="*/ 224443 h 1953491"/>
              <a:gd name="connsiteX79" fmla="*/ 3491345 w 5311833"/>
              <a:gd name="connsiteY79" fmla="*/ 191192 h 1953491"/>
              <a:gd name="connsiteX80" fmla="*/ 3516284 w 5311833"/>
              <a:gd name="connsiteY80" fmla="*/ 182880 h 1953491"/>
              <a:gd name="connsiteX81" fmla="*/ 3541222 w 5311833"/>
              <a:gd name="connsiteY81" fmla="*/ 174567 h 1953491"/>
              <a:gd name="connsiteX82" fmla="*/ 3657600 w 5311833"/>
              <a:gd name="connsiteY82" fmla="*/ 157942 h 1953491"/>
              <a:gd name="connsiteX83" fmla="*/ 3724102 w 5311833"/>
              <a:gd name="connsiteY83" fmla="*/ 124691 h 1953491"/>
              <a:gd name="connsiteX84" fmla="*/ 3807229 w 5311833"/>
              <a:gd name="connsiteY84" fmla="*/ 108065 h 1953491"/>
              <a:gd name="connsiteX85" fmla="*/ 3882044 w 5311833"/>
              <a:gd name="connsiteY85" fmla="*/ 74814 h 1953491"/>
              <a:gd name="connsiteX86" fmla="*/ 3906982 w 5311833"/>
              <a:gd name="connsiteY86" fmla="*/ 66502 h 1953491"/>
              <a:gd name="connsiteX87" fmla="*/ 3965171 w 5311833"/>
              <a:gd name="connsiteY87" fmla="*/ 24938 h 1953491"/>
              <a:gd name="connsiteX88" fmla="*/ 3981796 w 5311833"/>
              <a:gd name="connsiteY88" fmla="*/ 8312 h 1953491"/>
              <a:gd name="connsiteX89" fmla="*/ 4015047 w 5311833"/>
              <a:gd name="connsiteY89" fmla="*/ 0 h 1953491"/>
              <a:gd name="connsiteX90" fmla="*/ 4197927 w 5311833"/>
              <a:gd name="connsiteY90" fmla="*/ 8312 h 1953491"/>
              <a:gd name="connsiteX91" fmla="*/ 4256116 w 5311833"/>
              <a:gd name="connsiteY91" fmla="*/ 24938 h 1953491"/>
              <a:gd name="connsiteX92" fmla="*/ 4397433 w 5311833"/>
              <a:gd name="connsiteY92" fmla="*/ 41563 h 1953491"/>
              <a:gd name="connsiteX93" fmla="*/ 4455622 w 5311833"/>
              <a:gd name="connsiteY93" fmla="*/ 58189 h 1953491"/>
              <a:gd name="connsiteX94" fmla="*/ 4513811 w 5311833"/>
              <a:gd name="connsiteY94" fmla="*/ 74814 h 1953491"/>
              <a:gd name="connsiteX95" fmla="*/ 4912822 w 5311833"/>
              <a:gd name="connsiteY95" fmla="*/ 83127 h 1953491"/>
              <a:gd name="connsiteX96" fmla="*/ 4979324 w 5311833"/>
              <a:gd name="connsiteY96" fmla="*/ 108065 h 1953491"/>
              <a:gd name="connsiteX97" fmla="*/ 5029200 w 5311833"/>
              <a:gd name="connsiteY97" fmla="*/ 124691 h 1953491"/>
              <a:gd name="connsiteX98" fmla="*/ 5079076 w 5311833"/>
              <a:gd name="connsiteY98" fmla="*/ 141316 h 1953491"/>
              <a:gd name="connsiteX99" fmla="*/ 5104014 w 5311833"/>
              <a:gd name="connsiteY99" fmla="*/ 149629 h 1953491"/>
              <a:gd name="connsiteX100" fmla="*/ 5153891 w 5311833"/>
              <a:gd name="connsiteY100" fmla="*/ 174567 h 1953491"/>
              <a:gd name="connsiteX101" fmla="*/ 5187142 w 5311833"/>
              <a:gd name="connsiteY101" fmla="*/ 216131 h 1953491"/>
              <a:gd name="connsiteX102" fmla="*/ 5212080 w 5311833"/>
              <a:gd name="connsiteY102" fmla="*/ 232756 h 1953491"/>
              <a:gd name="connsiteX103" fmla="*/ 5253644 w 5311833"/>
              <a:gd name="connsiteY103" fmla="*/ 257694 h 1953491"/>
              <a:gd name="connsiteX104" fmla="*/ 5270269 w 5311833"/>
              <a:gd name="connsiteY104" fmla="*/ 282632 h 1953491"/>
              <a:gd name="connsiteX105" fmla="*/ 5303520 w 5311833"/>
              <a:gd name="connsiteY105" fmla="*/ 315883 h 1953491"/>
              <a:gd name="connsiteX106" fmla="*/ 5311833 w 5311833"/>
              <a:gd name="connsiteY106" fmla="*/ 340822 h 1953491"/>
              <a:gd name="connsiteX107" fmla="*/ 5303520 w 5311833"/>
              <a:gd name="connsiteY107" fmla="*/ 407323 h 1953491"/>
              <a:gd name="connsiteX108" fmla="*/ 5270269 w 5311833"/>
              <a:gd name="connsiteY108" fmla="*/ 482138 h 1953491"/>
              <a:gd name="connsiteX109" fmla="*/ 5261956 w 5311833"/>
              <a:gd name="connsiteY109" fmla="*/ 490451 h 195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311833" h="1953491">
                <a:moveTo>
                  <a:pt x="0" y="1953491"/>
                </a:moveTo>
                <a:cubicBezTo>
                  <a:pt x="13855" y="1950720"/>
                  <a:pt x="27933" y="1948896"/>
                  <a:pt x="41564" y="1945178"/>
                </a:cubicBezTo>
                <a:cubicBezTo>
                  <a:pt x="82613" y="1933982"/>
                  <a:pt x="114211" y="1916300"/>
                  <a:pt x="157942" y="1911927"/>
                </a:cubicBezTo>
                <a:cubicBezTo>
                  <a:pt x="277018" y="1900019"/>
                  <a:pt x="213304" y="1905750"/>
                  <a:pt x="349134" y="1895302"/>
                </a:cubicBezTo>
                <a:cubicBezTo>
                  <a:pt x="406327" y="1876238"/>
                  <a:pt x="337178" y="1897476"/>
                  <a:pt x="440574" y="1878676"/>
                </a:cubicBezTo>
                <a:cubicBezTo>
                  <a:pt x="449195" y="1877108"/>
                  <a:pt x="456892" y="1871930"/>
                  <a:pt x="465513" y="1870363"/>
                </a:cubicBezTo>
                <a:cubicBezTo>
                  <a:pt x="487492" y="1866367"/>
                  <a:pt x="509847" y="1864822"/>
                  <a:pt x="532014" y="1862051"/>
                </a:cubicBezTo>
                <a:cubicBezTo>
                  <a:pt x="591815" y="1842117"/>
                  <a:pt x="517129" y="1866304"/>
                  <a:pt x="590204" y="1845425"/>
                </a:cubicBezTo>
                <a:cubicBezTo>
                  <a:pt x="598629" y="1843018"/>
                  <a:pt x="606829" y="1839883"/>
                  <a:pt x="615142" y="1837112"/>
                </a:cubicBezTo>
                <a:cubicBezTo>
                  <a:pt x="617913" y="1828799"/>
                  <a:pt x="614794" y="1813506"/>
                  <a:pt x="623454" y="1812174"/>
                </a:cubicBezTo>
                <a:cubicBezTo>
                  <a:pt x="679125" y="1803609"/>
                  <a:pt x="705423" y="1814559"/>
                  <a:pt x="748145" y="1828800"/>
                </a:cubicBezTo>
                <a:cubicBezTo>
                  <a:pt x="797580" y="1818913"/>
                  <a:pt x="823598" y="1812174"/>
                  <a:pt x="881149" y="1812174"/>
                </a:cubicBezTo>
                <a:cubicBezTo>
                  <a:pt x="922805" y="1812174"/>
                  <a:pt x="964276" y="1817716"/>
                  <a:pt x="1005840" y="1820487"/>
                </a:cubicBezTo>
                <a:cubicBezTo>
                  <a:pt x="1022465" y="1823258"/>
                  <a:pt x="1039263" y="1825144"/>
                  <a:pt x="1055716" y="1828800"/>
                </a:cubicBezTo>
                <a:cubicBezTo>
                  <a:pt x="1064270" y="1830701"/>
                  <a:pt x="1071892" y="1837112"/>
                  <a:pt x="1080654" y="1837112"/>
                </a:cubicBezTo>
                <a:cubicBezTo>
                  <a:pt x="1130608" y="1837112"/>
                  <a:pt x="1180407" y="1831571"/>
                  <a:pt x="1230284" y="1828800"/>
                </a:cubicBezTo>
                <a:cubicBezTo>
                  <a:pt x="1255222" y="1826029"/>
                  <a:pt x="1280348" y="1824612"/>
                  <a:pt x="1305098" y="1820487"/>
                </a:cubicBezTo>
                <a:cubicBezTo>
                  <a:pt x="1336438" y="1815263"/>
                  <a:pt x="1326252" y="1809910"/>
                  <a:pt x="1354974" y="1795549"/>
                </a:cubicBezTo>
                <a:cubicBezTo>
                  <a:pt x="1362812" y="1791630"/>
                  <a:pt x="1371600" y="1790007"/>
                  <a:pt x="1379913" y="1787236"/>
                </a:cubicBezTo>
                <a:cubicBezTo>
                  <a:pt x="1385787" y="1778425"/>
                  <a:pt x="1401318" y="1751595"/>
                  <a:pt x="1413164" y="1745672"/>
                </a:cubicBezTo>
                <a:cubicBezTo>
                  <a:pt x="1425562" y="1739473"/>
                  <a:pt x="1490034" y="1730090"/>
                  <a:pt x="1496291" y="1729047"/>
                </a:cubicBezTo>
                <a:cubicBezTo>
                  <a:pt x="1504604" y="1726276"/>
                  <a:pt x="1513392" y="1724653"/>
                  <a:pt x="1521229" y="1720734"/>
                </a:cubicBezTo>
                <a:cubicBezTo>
                  <a:pt x="1530165" y="1716266"/>
                  <a:pt x="1536813" y="1707617"/>
                  <a:pt x="1546167" y="1704109"/>
                </a:cubicBezTo>
                <a:cubicBezTo>
                  <a:pt x="1556356" y="1700288"/>
                  <a:pt x="1630938" y="1688817"/>
                  <a:pt x="1637607" y="1687483"/>
                </a:cubicBezTo>
                <a:cubicBezTo>
                  <a:pt x="1648810" y="1685242"/>
                  <a:pt x="1659915" y="1682454"/>
                  <a:pt x="1670858" y="1679171"/>
                </a:cubicBezTo>
                <a:cubicBezTo>
                  <a:pt x="1687644" y="1674135"/>
                  <a:pt x="1720734" y="1662545"/>
                  <a:pt x="1720734" y="1662545"/>
                </a:cubicBezTo>
                <a:cubicBezTo>
                  <a:pt x="1726276" y="1657003"/>
                  <a:pt x="1730640" y="1649952"/>
                  <a:pt x="1737360" y="1645920"/>
                </a:cubicBezTo>
                <a:cubicBezTo>
                  <a:pt x="1744874" y="1641412"/>
                  <a:pt x="1753760" y="1639577"/>
                  <a:pt x="1762298" y="1637607"/>
                </a:cubicBezTo>
                <a:cubicBezTo>
                  <a:pt x="1789832" y="1631253"/>
                  <a:pt x="1818011" y="1627836"/>
                  <a:pt x="1845425" y="1620982"/>
                </a:cubicBezTo>
                <a:lnTo>
                  <a:pt x="1878676" y="1612669"/>
                </a:lnTo>
                <a:cubicBezTo>
                  <a:pt x="1884218" y="1607127"/>
                  <a:pt x="1889182" y="1600939"/>
                  <a:pt x="1895302" y="1596043"/>
                </a:cubicBezTo>
                <a:cubicBezTo>
                  <a:pt x="1938197" y="1561727"/>
                  <a:pt x="1943032" y="1577519"/>
                  <a:pt x="2019993" y="1571105"/>
                </a:cubicBezTo>
                <a:cubicBezTo>
                  <a:pt x="2042160" y="1565563"/>
                  <a:pt x="2064817" y="1561706"/>
                  <a:pt x="2086494" y="1554480"/>
                </a:cubicBezTo>
                <a:cubicBezTo>
                  <a:pt x="2122272" y="1542554"/>
                  <a:pt x="2102932" y="1548292"/>
                  <a:pt x="2144684" y="1537854"/>
                </a:cubicBezTo>
                <a:cubicBezTo>
                  <a:pt x="2216152" y="1490209"/>
                  <a:pt x="2125728" y="1547332"/>
                  <a:pt x="2194560" y="1512916"/>
                </a:cubicBezTo>
                <a:cubicBezTo>
                  <a:pt x="2203496" y="1508448"/>
                  <a:pt x="2210369" y="1500349"/>
                  <a:pt x="2219498" y="1496291"/>
                </a:cubicBezTo>
                <a:cubicBezTo>
                  <a:pt x="2235512" y="1489173"/>
                  <a:pt x="2269374" y="1479665"/>
                  <a:pt x="2269374" y="1479665"/>
                </a:cubicBezTo>
                <a:lnTo>
                  <a:pt x="2302625" y="1446414"/>
                </a:lnTo>
                <a:lnTo>
                  <a:pt x="2319251" y="1429789"/>
                </a:lnTo>
                <a:cubicBezTo>
                  <a:pt x="2332457" y="1390170"/>
                  <a:pt x="2326121" y="1384391"/>
                  <a:pt x="2352502" y="1363287"/>
                </a:cubicBezTo>
                <a:cubicBezTo>
                  <a:pt x="2360303" y="1357046"/>
                  <a:pt x="2369127" y="1352204"/>
                  <a:pt x="2377440" y="1346662"/>
                </a:cubicBezTo>
                <a:cubicBezTo>
                  <a:pt x="2396543" y="1289350"/>
                  <a:pt x="2381673" y="1309177"/>
                  <a:pt x="2410691" y="1280160"/>
                </a:cubicBezTo>
                <a:cubicBezTo>
                  <a:pt x="2413462" y="1271847"/>
                  <a:pt x="2415085" y="1263059"/>
                  <a:pt x="2419004" y="1255222"/>
                </a:cubicBezTo>
                <a:cubicBezTo>
                  <a:pt x="2423472" y="1246286"/>
                  <a:pt x="2432121" y="1239638"/>
                  <a:pt x="2435629" y="1230283"/>
                </a:cubicBezTo>
                <a:cubicBezTo>
                  <a:pt x="2440590" y="1217054"/>
                  <a:pt x="2440225" y="1202351"/>
                  <a:pt x="2443942" y="1188720"/>
                </a:cubicBezTo>
                <a:cubicBezTo>
                  <a:pt x="2448553" y="1171813"/>
                  <a:pt x="2455025" y="1155469"/>
                  <a:pt x="2460567" y="1138843"/>
                </a:cubicBezTo>
                <a:cubicBezTo>
                  <a:pt x="2463338" y="1130530"/>
                  <a:pt x="2466755" y="1122406"/>
                  <a:pt x="2468880" y="1113905"/>
                </a:cubicBezTo>
                <a:cubicBezTo>
                  <a:pt x="2471651" y="1102821"/>
                  <a:pt x="2474054" y="1091639"/>
                  <a:pt x="2477193" y="1080654"/>
                </a:cubicBezTo>
                <a:cubicBezTo>
                  <a:pt x="2479600" y="1072229"/>
                  <a:pt x="2483380" y="1064217"/>
                  <a:pt x="2485505" y="1055716"/>
                </a:cubicBezTo>
                <a:cubicBezTo>
                  <a:pt x="2498637" y="1003185"/>
                  <a:pt x="2482006" y="1025963"/>
                  <a:pt x="2510444" y="997527"/>
                </a:cubicBezTo>
                <a:cubicBezTo>
                  <a:pt x="2513215" y="989214"/>
                  <a:pt x="2514248" y="980103"/>
                  <a:pt x="2518756" y="972589"/>
                </a:cubicBezTo>
                <a:cubicBezTo>
                  <a:pt x="2522788" y="965868"/>
                  <a:pt x="2531877" y="962973"/>
                  <a:pt x="2535382" y="955963"/>
                </a:cubicBezTo>
                <a:cubicBezTo>
                  <a:pt x="2543219" y="940289"/>
                  <a:pt x="2552007" y="906087"/>
                  <a:pt x="2552007" y="906087"/>
                </a:cubicBezTo>
                <a:cubicBezTo>
                  <a:pt x="2562493" y="822199"/>
                  <a:pt x="2553256" y="860776"/>
                  <a:pt x="2576945" y="789709"/>
                </a:cubicBezTo>
                <a:lnTo>
                  <a:pt x="2585258" y="764771"/>
                </a:lnTo>
                <a:cubicBezTo>
                  <a:pt x="2588029" y="756458"/>
                  <a:pt x="2586280" y="744693"/>
                  <a:pt x="2593571" y="739832"/>
                </a:cubicBezTo>
                <a:lnTo>
                  <a:pt x="2618509" y="723207"/>
                </a:lnTo>
                <a:cubicBezTo>
                  <a:pt x="2621280" y="714894"/>
                  <a:pt x="2621729" y="705399"/>
                  <a:pt x="2626822" y="698269"/>
                </a:cubicBezTo>
                <a:cubicBezTo>
                  <a:pt x="2635933" y="685514"/>
                  <a:pt x="2648989" y="676102"/>
                  <a:pt x="2660073" y="665018"/>
                </a:cubicBezTo>
                <a:lnTo>
                  <a:pt x="2676698" y="648392"/>
                </a:lnTo>
                <a:cubicBezTo>
                  <a:pt x="2682240" y="642850"/>
                  <a:pt x="2688977" y="638288"/>
                  <a:pt x="2693324" y="631767"/>
                </a:cubicBezTo>
                <a:cubicBezTo>
                  <a:pt x="2698866" y="623454"/>
                  <a:pt x="2702148" y="613070"/>
                  <a:pt x="2709949" y="606829"/>
                </a:cubicBezTo>
                <a:cubicBezTo>
                  <a:pt x="2716791" y="601355"/>
                  <a:pt x="2726574" y="601287"/>
                  <a:pt x="2734887" y="598516"/>
                </a:cubicBezTo>
                <a:cubicBezTo>
                  <a:pt x="2745524" y="582561"/>
                  <a:pt x="2767487" y="546086"/>
                  <a:pt x="2784764" y="540327"/>
                </a:cubicBezTo>
                <a:lnTo>
                  <a:pt x="2809702" y="532014"/>
                </a:lnTo>
                <a:cubicBezTo>
                  <a:pt x="2824265" y="488320"/>
                  <a:pt x="2807598" y="513836"/>
                  <a:pt x="2867891" y="498763"/>
                </a:cubicBezTo>
                <a:cubicBezTo>
                  <a:pt x="2884892" y="494513"/>
                  <a:pt x="2901142" y="487680"/>
                  <a:pt x="2917767" y="482138"/>
                </a:cubicBezTo>
                <a:cubicBezTo>
                  <a:pt x="2926080" y="479367"/>
                  <a:pt x="2934204" y="475950"/>
                  <a:pt x="2942705" y="473825"/>
                </a:cubicBezTo>
                <a:cubicBezTo>
                  <a:pt x="2984457" y="463387"/>
                  <a:pt x="2965117" y="469125"/>
                  <a:pt x="3000894" y="457200"/>
                </a:cubicBezTo>
                <a:cubicBezTo>
                  <a:pt x="3014713" y="443381"/>
                  <a:pt x="3023582" y="432339"/>
                  <a:pt x="3042458" y="423949"/>
                </a:cubicBezTo>
                <a:cubicBezTo>
                  <a:pt x="3058472" y="416831"/>
                  <a:pt x="3092334" y="407323"/>
                  <a:pt x="3092334" y="407323"/>
                </a:cubicBezTo>
                <a:cubicBezTo>
                  <a:pt x="3125447" y="357655"/>
                  <a:pt x="3089285" y="400839"/>
                  <a:pt x="3133898" y="374072"/>
                </a:cubicBezTo>
                <a:cubicBezTo>
                  <a:pt x="3188789" y="341138"/>
                  <a:pt x="3086134" y="368179"/>
                  <a:pt x="3200400" y="349134"/>
                </a:cubicBezTo>
                <a:cubicBezTo>
                  <a:pt x="3263008" y="307396"/>
                  <a:pt x="3183439" y="356403"/>
                  <a:pt x="3258589" y="324196"/>
                </a:cubicBezTo>
                <a:cubicBezTo>
                  <a:pt x="3267772" y="320261"/>
                  <a:pt x="3274591" y="312039"/>
                  <a:pt x="3283527" y="307571"/>
                </a:cubicBezTo>
                <a:cubicBezTo>
                  <a:pt x="3291364" y="303652"/>
                  <a:pt x="3300152" y="302029"/>
                  <a:pt x="3308465" y="299258"/>
                </a:cubicBezTo>
                <a:cubicBezTo>
                  <a:pt x="3314007" y="293716"/>
                  <a:pt x="3320195" y="288752"/>
                  <a:pt x="3325091" y="282632"/>
                </a:cubicBezTo>
                <a:cubicBezTo>
                  <a:pt x="3331332" y="274831"/>
                  <a:pt x="3334652" y="264758"/>
                  <a:pt x="3341716" y="257694"/>
                </a:cubicBezTo>
                <a:cubicBezTo>
                  <a:pt x="3375549" y="223861"/>
                  <a:pt x="3367152" y="257362"/>
                  <a:pt x="3416531" y="224443"/>
                </a:cubicBezTo>
                <a:cubicBezTo>
                  <a:pt x="3456049" y="198098"/>
                  <a:pt x="3431994" y="210975"/>
                  <a:pt x="3491345" y="191192"/>
                </a:cubicBezTo>
                <a:lnTo>
                  <a:pt x="3516284" y="182880"/>
                </a:lnTo>
                <a:cubicBezTo>
                  <a:pt x="3524597" y="180109"/>
                  <a:pt x="3532527" y="175654"/>
                  <a:pt x="3541222" y="174567"/>
                </a:cubicBezTo>
                <a:cubicBezTo>
                  <a:pt x="3624448" y="164163"/>
                  <a:pt x="3585688" y="169926"/>
                  <a:pt x="3657600" y="157942"/>
                </a:cubicBezTo>
                <a:cubicBezTo>
                  <a:pt x="3682346" y="133195"/>
                  <a:pt x="3676340" y="134244"/>
                  <a:pt x="3724102" y="124691"/>
                </a:cubicBezTo>
                <a:lnTo>
                  <a:pt x="3807229" y="108065"/>
                </a:lnTo>
                <a:cubicBezTo>
                  <a:pt x="3846748" y="81720"/>
                  <a:pt x="3822691" y="94598"/>
                  <a:pt x="3882044" y="74814"/>
                </a:cubicBezTo>
                <a:lnTo>
                  <a:pt x="3906982" y="66502"/>
                </a:lnTo>
                <a:cubicBezTo>
                  <a:pt x="3946429" y="27055"/>
                  <a:pt x="3925363" y="38208"/>
                  <a:pt x="3965171" y="24938"/>
                </a:cubicBezTo>
                <a:cubicBezTo>
                  <a:pt x="3970713" y="19396"/>
                  <a:pt x="3974786" y="11817"/>
                  <a:pt x="3981796" y="8312"/>
                </a:cubicBezTo>
                <a:cubicBezTo>
                  <a:pt x="3992015" y="3203"/>
                  <a:pt x="4003622" y="0"/>
                  <a:pt x="4015047" y="0"/>
                </a:cubicBezTo>
                <a:cubicBezTo>
                  <a:pt x="4076070" y="0"/>
                  <a:pt x="4136967" y="5541"/>
                  <a:pt x="4197927" y="8312"/>
                </a:cubicBezTo>
                <a:cubicBezTo>
                  <a:pt x="4221695" y="16235"/>
                  <a:pt x="4230021" y="19719"/>
                  <a:pt x="4256116" y="24938"/>
                </a:cubicBezTo>
                <a:cubicBezTo>
                  <a:pt x="4311719" y="36059"/>
                  <a:pt x="4333627" y="35763"/>
                  <a:pt x="4397433" y="41563"/>
                </a:cubicBezTo>
                <a:cubicBezTo>
                  <a:pt x="4457226" y="61495"/>
                  <a:pt x="4382557" y="37313"/>
                  <a:pt x="4455622" y="58189"/>
                </a:cubicBezTo>
                <a:cubicBezTo>
                  <a:pt x="4470896" y="62553"/>
                  <a:pt x="4498791" y="74236"/>
                  <a:pt x="4513811" y="74814"/>
                </a:cubicBezTo>
                <a:cubicBezTo>
                  <a:pt x="4646745" y="79927"/>
                  <a:pt x="4779818" y="80356"/>
                  <a:pt x="4912822" y="83127"/>
                </a:cubicBezTo>
                <a:cubicBezTo>
                  <a:pt x="4984809" y="101124"/>
                  <a:pt x="4906879" y="79087"/>
                  <a:pt x="4979324" y="108065"/>
                </a:cubicBezTo>
                <a:cubicBezTo>
                  <a:pt x="4995595" y="114574"/>
                  <a:pt x="5012575" y="119149"/>
                  <a:pt x="5029200" y="124691"/>
                </a:cubicBezTo>
                <a:lnTo>
                  <a:pt x="5079076" y="141316"/>
                </a:lnTo>
                <a:cubicBezTo>
                  <a:pt x="5087389" y="144087"/>
                  <a:pt x="5096723" y="144769"/>
                  <a:pt x="5104014" y="149629"/>
                </a:cubicBezTo>
                <a:cubicBezTo>
                  <a:pt x="5136244" y="171114"/>
                  <a:pt x="5119475" y="163095"/>
                  <a:pt x="5153891" y="174567"/>
                </a:cubicBezTo>
                <a:cubicBezTo>
                  <a:pt x="5166236" y="193084"/>
                  <a:pt x="5170220" y="202594"/>
                  <a:pt x="5187142" y="216131"/>
                </a:cubicBezTo>
                <a:cubicBezTo>
                  <a:pt x="5194943" y="222372"/>
                  <a:pt x="5204279" y="226515"/>
                  <a:pt x="5212080" y="232756"/>
                </a:cubicBezTo>
                <a:cubicBezTo>
                  <a:pt x="5244682" y="258838"/>
                  <a:pt x="5210334" y="243259"/>
                  <a:pt x="5253644" y="257694"/>
                </a:cubicBezTo>
                <a:cubicBezTo>
                  <a:pt x="5259186" y="266007"/>
                  <a:pt x="5263767" y="275047"/>
                  <a:pt x="5270269" y="282632"/>
                </a:cubicBezTo>
                <a:cubicBezTo>
                  <a:pt x="5280470" y="294533"/>
                  <a:pt x="5303520" y="315883"/>
                  <a:pt x="5303520" y="315883"/>
                </a:cubicBezTo>
                <a:cubicBezTo>
                  <a:pt x="5306291" y="324196"/>
                  <a:pt x="5311833" y="332059"/>
                  <a:pt x="5311833" y="340822"/>
                </a:cubicBezTo>
                <a:cubicBezTo>
                  <a:pt x="5311833" y="363162"/>
                  <a:pt x="5308201" y="385479"/>
                  <a:pt x="5303520" y="407323"/>
                </a:cubicBezTo>
                <a:cubicBezTo>
                  <a:pt x="5295938" y="442703"/>
                  <a:pt x="5289658" y="456286"/>
                  <a:pt x="5270269" y="482138"/>
                </a:cubicBezTo>
                <a:cubicBezTo>
                  <a:pt x="5267918" y="485273"/>
                  <a:pt x="5264727" y="487680"/>
                  <a:pt x="5261956" y="490451"/>
                </a:cubicBezTo>
              </a:path>
            </a:pathLst>
          </a:cu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reihandform 4"/>
          <p:cNvSpPr/>
          <p:nvPr/>
        </p:nvSpPr>
        <p:spPr>
          <a:xfrm>
            <a:off x="3005752" y="2407091"/>
            <a:ext cx="3390943" cy="2598346"/>
          </a:xfrm>
          <a:custGeom>
            <a:avLst/>
            <a:gdLst>
              <a:gd name="connsiteX0" fmla="*/ 0 w 3390943"/>
              <a:gd name="connsiteY0" fmla="*/ 2598345 h 2598345"/>
              <a:gd name="connsiteX1" fmla="*/ 54321 w 3390943"/>
              <a:gd name="connsiteY1" fmla="*/ 2498757 h 2598345"/>
              <a:gd name="connsiteX2" fmla="*/ 63375 w 3390943"/>
              <a:gd name="connsiteY2" fmla="*/ 2471596 h 2598345"/>
              <a:gd name="connsiteX3" fmla="*/ 81482 w 3390943"/>
              <a:gd name="connsiteY3" fmla="*/ 2326741 h 2598345"/>
              <a:gd name="connsiteX4" fmla="*/ 90535 w 3390943"/>
              <a:gd name="connsiteY4" fmla="*/ 2299580 h 2598345"/>
              <a:gd name="connsiteX5" fmla="*/ 108642 w 3390943"/>
              <a:gd name="connsiteY5" fmla="*/ 2181885 h 2598345"/>
              <a:gd name="connsiteX6" fmla="*/ 126749 w 3390943"/>
              <a:gd name="connsiteY6" fmla="*/ 2154725 h 2598345"/>
              <a:gd name="connsiteX7" fmla="*/ 144856 w 3390943"/>
              <a:gd name="connsiteY7" fmla="*/ 2091351 h 2598345"/>
              <a:gd name="connsiteX8" fmla="*/ 153909 w 3390943"/>
              <a:gd name="connsiteY8" fmla="*/ 2046083 h 2598345"/>
              <a:gd name="connsiteX9" fmla="*/ 172016 w 3390943"/>
              <a:gd name="connsiteY9" fmla="*/ 1991762 h 2598345"/>
              <a:gd name="connsiteX10" fmla="*/ 190123 w 3390943"/>
              <a:gd name="connsiteY10" fmla="*/ 1964602 h 2598345"/>
              <a:gd name="connsiteX11" fmla="*/ 226337 w 3390943"/>
              <a:gd name="connsiteY11" fmla="*/ 1883121 h 2598345"/>
              <a:gd name="connsiteX12" fmla="*/ 253498 w 3390943"/>
              <a:gd name="connsiteY12" fmla="*/ 1855960 h 2598345"/>
              <a:gd name="connsiteX13" fmla="*/ 262551 w 3390943"/>
              <a:gd name="connsiteY13" fmla="*/ 1828800 h 2598345"/>
              <a:gd name="connsiteX14" fmla="*/ 280658 w 3390943"/>
              <a:gd name="connsiteY14" fmla="*/ 1801640 h 2598345"/>
              <a:gd name="connsiteX15" fmla="*/ 389300 w 3390943"/>
              <a:gd name="connsiteY15" fmla="*/ 1711105 h 2598345"/>
              <a:gd name="connsiteX16" fmla="*/ 416460 w 3390943"/>
              <a:gd name="connsiteY16" fmla="*/ 1702052 h 2598345"/>
              <a:gd name="connsiteX17" fmla="*/ 479834 w 3390943"/>
              <a:gd name="connsiteY17" fmla="*/ 1665838 h 2598345"/>
              <a:gd name="connsiteX18" fmla="*/ 516048 w 3390943"/>
              <a:gd name="connsiteY18" fmla="*/ 1656784 h 2598345"/>
              <a:gd name="connsiteX19" fmla="*/ 570369 w 3390943"/>
              <a:gd name="connsiteY19" fmla="*/ 1620570 h 2598345"/>
              <a:gd name="connsiteX20" fmla="*/ 606583 w 3390943"/>
              <a:gd name="connsiteY20" fmla="*/ 1584357 h 2598345"/>
              <a:gd name="connsiteX21" fmla="*/ 660903 w 3390943"/>
              <a:gd name="connsiteY21" fmla="*/ 1548143 h 2598345"/>
              <a:gd name="connsiteX22" fmla="*/ 706171 w 3390943"/>
              <a:gd name="connsiteY22" fmla="*/ 1511929 h 2598345"/>
              <a:gd name="connsiteX23" fmla="*/ 760492 w 3390943"/>
              <a:gd name="connsiteY23" fmla="*/ 1475715 h 2598345"/>
              <a:gd name="connsiteX24" fmla="*/ 787652 w 3390943"/>
              <a:gd name="connsiteY24" fmla="*/ 1466661 h 2598345"/>
              <a:gd name="connsiteX25" fmla="*/ 851026 w 3390943"/>
              <a:gd name="connsiteY25" fmla="*/ 1448555 h 2598345"/>
              <a:gd name="connsiteX26" fmla="*/ 878187 w 3390943"/>
              <a:gd name="connsiteY26" fmla="*/ 1430448 h 2598345"/>
              <a:gd name="connsiteX27" fmla="*/ 941561 w 3390943"/>
              <a:gd name="connsiteY27" fmla="*/ 1412341 h 2598345"/>
              <a:gd name="connsiteX28" fmla="*/ 995882 w 3390943"/>
              <a:gd name="connsiteY28" fmla="*/ 1394234 h 2598345"/>
              <a:gd name="connsiteX29" fmla="*/ 1023042 w 3390943"/>
              <a:gd name="connsiteY29" fmla="*/ 1385180 h 2598345"/>
              <a:gd name="connsiteX30" fmla="*/ 1077363 w 3390943"/>
              <a:gd name="connsiteY30" fmla="*/ 1348966 h 2598345"/>
              <a:gd name="connsiteX31" fmla="*/ 1122630 w 3390943"/>
              <a:gd name="connsiteY31" fmla="*/ 1339913 h 2598345"/>
              <a:gd name="connsiteX32" fmla="*/ 1158844 w 3390943"/>
              <a:gd name="connsiteY32" fmla="*/ 1330860 h 2598345"/>
              <a:gd name="connsiteX33" fmla="*/ 1222218 w 3390943"/>
              <a:gd name="connsiteY33" fmla="*/ 1321806 h 2598345"/>
              <a:gd name="connsiteX34" fmla="*/ 1285593 w 3390943"/>
              <a:gd name="connsiteY34" fmla="*/ 1303699 h 2598345"/>
              <a:gd name="connsiteX35" fmla="*/ 1367074 w 3390943"/>
              <a:gd name="connsiteY35" fmla="*/ 1294646 h 2598345"/>
              <a:gd name="connsiteX36" fmla="*/ 1421395 w 3390943"/>
              <a:gd name="connsiteY36" fmla="*/ 1285592 h 2598345"/>
              <a:gd name="connsiteX37" fmla="*/ 1502876 w 3390943"/>
              <a:gd name="connsiteY37" fmla="*/ 1231271 h 2598345"/>
              <a:gd name="connsiteX38" fmla="*/ 1557197 w 3390943"/>
              <a:gd name="connsiteY38" fmla="*/ 1195058 h 2598345"/>
              <a:gd name="connsiteX39" fmla="*/ 1584357 w 3390943"/>
              <a:gd name="connsiteY39" fmla="*/ 1186004 h 2598345"/>
              <a:gd name="connsiteX40" fmla="*/ 1656785 w 3390943"/>
              <a:gd name="connsiteY40" fmla="*/ 1122630 h 2598345"/>
              <a:gd name="connsiteX41" fmla="*/ 1683945 w 3390943"/>
              <a:gd name="connsiteY41" fmla="*/ 1104523 h 2598345"/>
              <a:gd name="connsiteX42" fmla="*/ 1711105 w 3390943"/>
              <a:gd name="connsiteY42" fmla="*/ 1050202 h 2598345"/>
              <a:gd name="connsiteX43" fmla="*/ 1738266 w 3390943"/>
              <a:gd name="connsiteY43" fmla="*/ 1032095 h 2598345"/>
              <a:gd name="connsiteX44" fmla="*/ 1774480 w 3390943"/>
              <a:gd name="connsiteY44" fmla="*/ 977774 h 2598345"/>
              <a:gd name="connsiteX45" fmla="*/ 1801640 w 3390943"/>
              <a:gd name="connsiteY45" fmla="*/ 968721 h 2598345"/>
              <a:gd name="connsiteX46" fmla="*/ 1855961 w 3390943"/>
              <a:gd name="connsiteY46" fmla="*/ 914400 h 2598345"/>
              <a:gd name="connsiteX47" fmla="*/ 1910282 w 3390943"/>
              <a:gd name="connsiteY47" fmla="*/ 896293 h 2598345"/>
              <a:gd name="connsiteX48" fmla="*/ 1937442 w 3390943"/>
              <a:gd name="connsiteY48" fmla="*/ 887240 h 2598345"/>
              <a:gd name="connsiteX49" fmla="*/ 1982709 w 3390943"/>
              <a:gd name="connsiteY49" fmla="*/ 851026 h 2598345"/>
              <a:gd name="connsiteX50" fmla="*/ 2009870 w 3390943"/>
              <a:gd name="connsiteY50" fmla="*/ 796705 h 2598345"/>
              <a:gd name="connsiteX51" fmla="*/ 2027977 w 3390943"/>
              <a:gd name="connsiteY51" fmla="*/ 769545 h 2598345"/>
              <a:gd name="connsiteX52" fmla="*/ 2037030 w 3390943"/>
              <a:gd name="connsiteY52" fmla="*/ 742384 h 2598345"/>
              <a:gd name="connsiteX53" fmla="*/ 2064191 w 3390943"/>
              <a:gd name="connsiteY53" fmla="*/ 724277 h 2598345"/>
              <a:gd name="connsiteX54" fmla="*/ 2082298 w 3390943"/>
              <a:gd name="connsiteY54" fmla="*/ 697117 h 2598345"/>
              <a:gd name="connsiteX55" fmla="*/ 2109458 w 3390943"/>
              <a:gd name="connsiteY55" fmla="*/ 642796 h 2598345"/>
              <a:gd name="connsiteX56" fmla="*/ 2136618 w 3390943"/>
              <a:gd name="connsiteY56" fmla="*/ 624689 h 2598345"/>
              <a:gd name="connsiteX57" fmla="*/ 2163779 w 3390943"/>
              <a:gd name="connsiteY57" fmla="*/ 597529 h 2598345"/>
              <a:gd name="connsiteX58" fmla="*/ 2218100 w 3390943"/>
              <a:gd name="connsiteY58" fmla="*/ 579422 h 2598345"/>
              <a:gd name="connsiteX59" fmla="*/ 2272420 w 3390943"/>
              <a:gd name="connsiteY59" fmla="*/ 561315 h 2598345"/>
              <a:gd name="connsiteX60" fmla="*/ 2372008 w 3390943"/>
              <a:gd name="connsiteY60" fmla="*/ 552261 h 2598345"/>
              <a:gd name="connsiteX61" fmla="*/ 2399169 w 3390943"/>
              <a:gd name="connsiteY61" fmla="*/ 497941 h 2598345"/>
              <a:gd name="connsiteX62" fmla="*/ 2480650 w 3390943"/>
              <a:gd name="connsiteY62" fmla="*/ 479834 h 2598345"/>
              <a:gd name="connsiteX63" fmla="*/ 2534971 w 3390943"/>
              <a:gd name="connsiteY63" fmla="*/ 461727 h 2598345"/>
              <a:gd name="connsiteX64" fmla="*/ 2562131 w 3390943"/>
              <a:gd name="connsiteY64" fmla="*/ 443620 h 2598345"/>
              <a:gd name="connsiteX65" fmla="*/ 2670773 w 3390943"/>
              <a:gd name="connsiteY65" fmla="*/ 425513 h 2598345"/>
              <a:gd name="connsiteX66" fmla="*/ 2697933 w 3390943"/>
              <a:gd name="connsiteY66" fmla="*/ 407406 h 2598345"/>
              <a:gd name="connsiteX67" fmla="*/ 2725094 w 3390943"/>
              <a:gd name="connsiteY67" fmla="*/ 398353 h 2598345"/>
              <a:gd name="connsiteX68" fmla="*/ 2752254 w 3390943"/>
              <a:gd name="connsiteY68" fmla="*/ 371192 h 2598345"/>
              <a:gd name="connsiteX69" fmla="*/ 2806575 w 3390943"/>
              <a:gd name="connsiteY69" fmla="*/ 353085 h 2598345"/>
              <a:gd name="connsiteX70" fmla="*/ 2888056 w 3390943"/>
              <a:gd name="connsiteY70" fmla="*/ 325925 h 2598345"/>
              <a:gd name="connsiteX71" fmla="*/ 2969537 w 3390943"/>
              <a:gd name="connsiteY71" fmla="*/ 289711 h 2598345"/>
              <a:gd name="connsiteX72" fmla="*/ 2996698 w 3390943"/>
              <a:gd name="connsiteY72" fmla="*/ 262551 h 2598345"/>
              <a:gd name="connsiteX73" fmla="*/ 3069125 w 3390943"/>
              <a:gd name="connsiteY73" fmla="*/ 244444 h 2598345"/>
              <a:gd name="connsiteX74" fmla="*/ 3114393 w 3390943"/>
              <a:gd name="connsiteY74" fmla="*/ 226337 h 2598345"/>
              <a:gd name="connsiteX75" fmla="*/ 3141553 w 3390943"/>
              <a:gd name="connsiteY75" fmla="*/ 217283 h 2598345"/>
              <a:gd name="connsiteX76" fmla="*/ 3177767 w 3390943"/>
              <a:gd name="connsiteY76" fmla="*/ 199176 h 2598345"/>
              <a:gd name="connsiteX77" fmla="*/ 3277355 w 3390943"/>
              <a:gd name="connsiteY77" fmla="*/ 172016 h 2598345"/>
              <a:gd name="connsiteX78" fmla="*/ 3349783 w 3390943"/>
              <a:gd name="connsiteY78" fmla="*/ 162962 h 2598345"/>
              <a:gd name="connsiteX79" fmla="*/ 3385997 w 3390943"/>
              <a:gd name="connsiteY79" fmla="*/ 153909 h 2598345"/>
              <a:gd name="connsiteX80" fmla="*/ 3385997 w 3390943"/>
              <a:gd name="connsiteY80" fmla="*/ 0 h 259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390943" h="2598345">
                <a:moveTo>
                  <a:pt x="0" y="2598345"/>
                </a:moveTo>
                <a:cubicBezTo>
                  <a:pt x="48137" y="2538173"/>
                  <a:pt x="30103" y="2571409"/>
                  <a:pt x="54321" y="2498757"/>
                </a:cubicBezTo>
                <a:lnTo>
                  <a:pt x="63375" y="2471596"/>
                </a:lnTo>
                <a:cubicBezTo>
                  <a:pt x="67930" y="2426042"/>
                  <a:pt x="71269" y="2372698"/>
                  <a:pt x="81482" y="2326741"/>
                </a:cubicBezTo>
                <a:cubicBezTo>
                  <a:pt x="83552" y="2317425"/>
                  <a:pt x="87517" y="2308634"/>
                  <a:pt x="90535" y="2299580"/>
                </a:cubicBezTo>
                <a:cubicBezTo>
                  <a:pt x="91232" y="2294705"/>
                  <a:pt x="105504" y="2191300"/>
                  <a:pt x="108642" y="2181885"/>
                </a:cubicBezTo>
                <a:cubicBezTo>
                  <a:pt x="112083" y="2171563"/>
                  <a:pt x="120713" y="2163778"/>
                  <a:pt x="126749" y="2154725"/>
                </a:cubicBezTo>
                <a:cubicBezTo>
                  <a:pt x="136828" y="2124487"/>
                  <a:pt x="137280" y="2125444"/>
                  <a:pt x="144856" y="2091351"/>
                </a:cubicBezTo>
                <a:cubicBezTo>
                  <a:pt x="148194" y="2076329"/>
                  <a:pt x="149860" y="2060929"/>
                  <a:pt x="153909" y="2046083"/>
                </a:cubicBezTo>
                <a:cubicBezTo>
                  <a:pt x="158931" y="2027669"/>
                  <a:pt x="161429" y="2007643"/>
                  <a:pt x="172016" y="1991762"/>
                </a:cubicBezTo>
                <a:cubicBezTo>
                  <a:pt x="178052" y="1982709"/>
                  <a:pt x="185704" y="1974545"/>
                  <a:pt x="190123" y="1964602"/>
                </a:cubicBezTo>
                <a:cubicBezTo>
                  <a:pt x="212682" y="1913845"/>
                  <a:pt x="197066" y="1918246"/>
                  <a:pt x="226337" y="1883121"/>
                </a:cubicBezTo>
                <a:cubicBezTo>
                  <a:pt x="234534" y="1873285"/>
                  <a:pt x="244444" y="1865014"/>
                  <a:pt x="253498" y="1855960"/>
                </a:cubicBezTo>
                <a:cubicBezTo>
                  <a:pt x="256516" y="1846907"/>
                  <a:pt x="258283" y="1837336"/>
                  <a:pt x="262551" y="1828800"/>
                </a:cubicBezTo>
                <a:cubicBezTo>
                  <a:pt x="267417" y="1819068"/>
                  <a:pt x="273429" y="1809772"/>
                  <a:pt x="280658" y="1801640"/>
                </a:cubicBezTo>
                <a:cubicBezTo>
                  <a:pt x="301890" y="1777754"/>
                  <a:pt x="354870" y="1722581"/>
                  <a:pt x="389300" y="1711105"/>
                </a:cubicBezTo>
                <a:lnTo>
                  <a:pt x="416460" y="1702052"/>
                </a:lnTo>
                <a:cubicBezTo>
                  <a:pt x="438975" y="1687042"/>
                  <a:pt x="453578" y="1675684"/>
                  <a:pt x="479834" y="1665838"/>
                </a:cubicBezTo>
                <a:cubicBezTo>
                  <a:pt x="491485" y="1661469"/>
                  <a:pt x="503977" y="1659802"/>
                  <a:pt x="516048" y="1656784"/>
                </a:cubicBezTo>
                <a:cubicBezTo>
                  <a:pt x="534155" y="1644713"/>
                  <a:pt x="563488" y="1641215"/>
                  <a:pt x="570369" y="1620570"/>
                </a:cubicBezTo>
                <a:cubicBezTo>
                  <a:pt x="582440" y="1584356"/>
                  <a:pt x="570369" y="1596428"/>
                  <a:pt x="606583" y="1584357"/>
                </a:cubicBezTo>
                <a:cubicBezTo>
                  <a:pt x="624690" y="1572286"/>
                  <a:pt x="648832" y="1566250"/>
                  <a:pt x="660903" y="1548143"/>
                </a:cubicBezTo>
                <a:cubicBezTo>
                  <a:pt x="684304" y="1513041"/>
                  <a:pt x="668687" y="1524423"/>
                  <a:pt x="706171" y="1511929"/>
                </a:cubicBezTo>
                <a:cubicBezTo>
                  <a:pt x="724278" y="1499858"/>
                  <a:pt x="739847" y="1482597"/>
                  <a:pt x="760492" y="1475715"/>
                </a:cubicBezTo>
                <a:cubicBezTo>
                  <a:pt x="769545" y="1472697"/>
                  <a:pt x="778476" y="1469283"/>
                  <a:pt x="787652" y="1466661"/>
                </a:cubicBezTo>
                <a:cubicBezTo>
                  <a:pt x="867254" y="1443917"/>
                  <a:pt x="785886" y="1470268"/>
                  <a:pt x="851026" y="1448555"/>
                </a:cubicBezTo>
                <a:cubicBezTo>
                  <a:pt x="860080" y="1442519"/>
                  <a:pt x="868455" y="1435314"/>
                  <a:pt x="878187" y="1430448"/>
                </a:cubicBezTo>
                <a:cubicBezTo>
                  <a:pt x="893406" y="1422838"/>
                  <a:pt x="927049" y="1416695"/>
                  <a:pt x="941561" y="1412341"/>
                </a:cubicBezTo>
                <a:cubicBezTo>
                  <a:pt x="959843" y="1406857"/>
                  <a:pt x="977775" y="1400270"/>
                  <a:pt x="995882" y="1394234"/>
                </a:cubicBezTo>
                <a:cubicBezTo>
                  <a:pt x="1004935" y="1391216"/>
                  <a:pt x="1015102" y="1390474"/>
                  <a:pt x="1023042" y="1385180"/>
                </a:cubicBezTo>
                <a:cubicBezTo>
                  <a:pt x="1041149" y="1373109"/>
                  <a:pt x="1056024" y="1353234"/>
                  <a:pt x="1077363" y="1348966"/>
                </a:cubicBezTo>
                <a:cubicBezTo>
                  <a:pt x="1092452" y="1345948"/>
                  <a:pt x="1107609" y="1343251"/>
                  <a:pt x="1122630" y="1339913"/>
                </a:cubicBezTo>
                <a:cubicBezTo>
                  <a:pt x="1134777" y="1337214"/>
                  <a:pt x="1146602" y="1333086"/>
                  <a:pt x="1158844" y="1330860"/>
                </a:cubicBezTo>
                <a:cubicBezTo>
                  <a:pt x="1179839" y="1327043"/>
                  <a:pt x="1201093" y="1324824"/>
                  <a:pt x="1222218" y="1321806"/>
                </a:cubicBezTo>
                <a:cubicBezTo>
                  <a:pt x="1242495" y="1315048"/>
                  <a:pt x="1264488" y="1306946"/>
                  <a:pt x="1285593" y="1303699"/>
                </a:cubicBezTo>
                <a:cubicBezTo>
                  <a:pt x="1312603" y="1299544"/>
                  <a:pt x="1339986" y="1298258"/>
                  <a:pt x="1367074" y="1294646"/>
                </a:cubicBezTo>
                <a:cubicBezTo>
                  <a:pt x="1385270" y="1292220"/>
                  <a:pt x="1403288" y="1288610"/>
                  <a:pt x="1421395" y="1285592"/>
                </a:cubicBezTo>
                <a:lnTo>
                  <a:pt x="1502876" y="1231271"/>
                </a:lnTo>
                <a:lnTo>
                  <a:pt x="1557197" y="1195058"/>
                </a:lnTo>
                <a:lnTo>
                  <a:pt x="1584357" y="1186004"/>
                </a:lnTo>
                <a:cubicBezTo>
                  <a:pt x="1614536" y="1140737"/>
                  <a:pt x="1593410" y="1164880"/>
                  <a:pt x="1656785" y="1122630"/>
                </a:cubicBezTo>
                <a:lnTo>
                  <a:pt x="1683945" y="1104523"/>
                </a:lnTo>
                <a:cubicBezTo>
                  <a:pt x="1691308" y="1082435"/>
                  <a:pt x="1693556" y="1067751"/>
                  <a:pt x="1711105" y="1050202"/>
                </a:cubicBezTo>
                <a:cubicBezTo>
                  <a:pt x="1718799" y="1042508"/>
                  <a:pt x="1729212" y="1038131"/>
                  <a:pt x="1738266" y="1032095"/>
                </a:cubicBezTo>
                <a:cubicBezTo>
                  <a:pt x="1747758" y="1003619"/>
                  <a:pt x="1745415" y="997151"/>
                  <a:pt x="1774480" y="977774"/>
                </a:cubicBezTo>
                <a:cubicBezTo>
                  <a:pt x="1782420" y="972480"/>
                  <a:pt x="1792587" y="971739"/>
                  <a:pt x="1801640" y="968721"/>
                </a:cubicBezTo>
                <a:cubicBezTo>
                  <a:pt x="1819747" y="950614"/>
                  <a:pt x="1831668" y="922498"/>
                  <a:pt x="1855961" y="914400"/>
                </a:cubicBezTo>
                <a:lnTo>
                  <a:pt x="1910282" y="896293"/>
                </a:lnTo>
                <a:lnTo>
                  <a:pt x="1937442" y="887240"/>
                </a:lnTo>
                <a:cubicBezTo>
                  <a:pt x="1989335" y="809399"/>
                  <a:pt x="1920237" y="901004"/>
                  <a:pt x="1982709" y="851026"/>
                </a:cubicBezTo>
                <a:cubicBezTo>
                  <a:pt x="2004329" y="833729"/>
                  <a:pt x="1998936" y="818572"/>
                  <a:pt x="2009870" y="796705"/>
                </a:cubicBezTo>
                <a:cubicBezTo>
                  <a:pt x="2014736" y="786973"/>
                  <a:pt x="2021941" y="778598"/>
                  <a:pt x="2027977" y="769545"/>
                </a:cubicBezTo>
                <a:cubicBezTo>
                  <a:pt x="2030995" y="760491"/>
                  <a:pt x="2031068" y="749836"/>
                  <a:pt x="2037030" y="742384"/>
                </a:cubicBezTo>
                <a:cubicBezTo>
                  <a:pt x="2043827" y="733887"/>
                  <a:pt x="2056497" y="731971"/>
                  <a:pt x="2064191" y="724277"/>
                </a:cubicBezTo>
                <a:cubicBezTo>
                  <a:pt x="2071885" y="716583"/>
                  <a:pt x="2076262" y="706170"/>
                  <a:pt x="2082298" y="697117"/>
                </a:cubicBezTo>
                <a:cubicBezTo>
                  <a:pt x="2089661" y="675026"/>
                  <a:pt x="2091907" y="660347"/>
                  <a:pt x="2109458" y="642796"/>
                </a:cubicBezTo>
                <a:cubicBezTo>
                  <a:pt x="2117152" y="635102"/>
                  <a:pt x="2128259" y="631655"/>
                  <a:pt x="2136618" y="624689"/>
                </a:cubicBezTo>
                <a:cubicBezTo>
                  <a:pt x="2146454" y="616492"/>
                  <a:pt x="2152587" y="603747"/>
                  <a:pt x="2163779" y="597529"/>
                </a:cubicBezTo>
                <a:cubicBezTo>
                  <a:pt x="2180464" y="588260"/>
                  <a:pt x="2199993" y="585458"/>
                  <a:pt x="2218100" y="579422"/>
                </a:cubicBezTo>
                <a:cubicBezTo>
                  <a:pt x="2218105" y="579420"/>
                  <a:pt x="2272415" y="561316"/>
                  <a:pt x="2272420" y="561315"/>
                </a:cubicBezTo>
                <a:lnTo>
                  <a:pt x="2372008" y="552261"/>
                </a:lnTo>
                <a:cubicBezTo>
                  <a:pt x="2377173" y="536768"/>
                  <a:pt x="2384126" y="507970"/>
                  <a:pt x="2399169" y="497941"/>
                </a:cubicBezTo>
                <a:cubicBezTo>
                  <a:pt x="2404800" y="494187"/>
                  <a:pt x="2479464" y="480157"/>
                  <a:pt x="2480650" y="479834"/>
                </a:cubicBezTo>
                <a:cubicBezTo>
                  <a:pt x="2499064" y="474812"/>
                  <a:pt x="2534971" y="461727"/>
                  <a:pt x="2534971" y="461727"/>
                </a:cubicBezTo>
                <a:cubicBezTo>
                  <a:pt x="2544024" y="455691"/>
                  <a:pt x="2552399" y="448486"/>
                  <a:pt x="2562131" y="443620"/>
                </a:cubicBezTo>
                <a:cubicBezTo>
                  <a:pt x="2592467" y="428452"/>
                  <a:pt x="2644951" y="428382"/>
                  <a:pt x="2670773" y="425513"/>
                </a:cubicBezTo>
                <a:cubicBezTo>
                  <a:pt x="2679826" y="419477"/>
                  <a:pt x="2688201" y="412272"/>
                  <a:pt x="2697933" y="407406"/>
                </a:cubicBezTo>
                <a:cubicBezTo>
                  <a:pt x="2706469" y="403138"/>
                  <a:pt x="2717153" y="403647"/>
                  <a:pt x="2725094" y="398353"/>
                </a:cubicBezTo>
                <a:cubicBezTo>
                  <a:pt x="2735747" y="391251"/>
                  <a:pt x="2741062" y="377410"/>
                  <a:pt x="2752254" y="371192"/>
                </a:cubicBezTo>
                <a:cubicBezTo>
                  <a:pt x="2768938" y="361923"/>
                  <a:pt x="2790694" y="363672"/>
                  <a:pt x="2806575" y="353085"/>
                </a:cubicBezTo>
                <a:cubicBezTo>
                  <a:pt x="2849009" y="324795"/>
                  <a:pt x="2823002" y="336767"/>
                  <a:pt x="2888056" y="325925"/>
                </a:cubicBezTo>
                <a:cubicBezTo>
                  <a:pt x="2927536" y="312765"/>
                  <a:pt x="2940842" y="313624"/>
                  <a:pt x="2969537" y="289711"/>
                </a:cubicBezTo>
                <a:cubicBezTo>
                  <a:pt x="2979373" y="281514"/>
                  <a:pt x="2986045" y="269653"/>
                  <a:pt x="2996698" y="262551"/>
                </a:cubicBezTo>
                <a:cubicBezTo>
                  <a:pt x="3008632" y="254595"/>
                  <a:pt x="3062591" y="245751"/>
                  <a:pt x="3069125" y="244444"/>
                </a:cubicBezTo>
                <a:cubicBezTo>
                  <a:pt x="3084214" y="238408"/>
                  <a:pt x="3099176" y="232043"/>
                  <a:pt x="3114393" y="226337"/>
                </a:cubicBezTo>
                <a:cubicBezTo>
                  <a:pt x="3123328" y="222986"/>
                  <a:pt x="3132782" y="221042"/>
                  <a:pt x="3141553" y="217283"/>
                </a:cubicBezTo>
                <a:cubicBezTo>
                  <a:pt x="3153958" y="211966"/>
                  <a:pt x="3165362" y="204492"/>
                  <a:pt x="3177767" y="199176"/>
                </a:cubicBezTo>
                <a:cubicBezTo>
                  <a:pt x="3200356" y="189495"/>
                  <a:pt x="3269155" y="173554"/>
                  <a:pt x="3277355" y="172016"/>
                </a:cubicBezTo>
                <a:cubicBezTo>
                  <a:pt x="3301269" y="167532"/>
                  <a:pt x="3325783" y="166962"/>
                  <a:pt x="3349783" y="162962"/>
                </a:cubicBezTo>
                <a:cubicBezTo>
                  <a:pt x="3362057" y="160916"/>
                  <a:pt x="3383298" y="166056"/>
                  <a:pt x="3385997" y="153909"/>
                </a:cubicBezTo>
                <a:cubicBezTo>
                  <a:pt x="3397126" y="103828"/>
                  <a:pt x="3385997" y="51303"/>
                  <a:pt x="338599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slow" advTm="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3" grpId="0" animBg="1"/>
      <p:bldP spid="27" grpId="0" animBg="1"/>
      <p:bldP spid="20" grpId="0" animBg="1"/>
      <p:bldP spid="26" grpId="0" animBg="1"/>
      <p:bldP spid="28" grpId="0" animBg="1"/>
      <p:bldP spid="2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Fahrplan für Ihr Kind</a:t>
            </a:r>
          </a:p>
        </p:txBody>
      </p:sp>
      <p:sp>
        <p:nvSpPr>
          <p:cNvPr id="55299" name="Inhaltsplatzhalter 2"/>
          <p:cNvSpPr>
            <a:spLocks noGrp="1"/>
          </p:cNvSpPr>
          <p:nvPr>
            <p:ph idx="1"/>
          </p:nvPr>
        </p:nvSpPr>
        <p:spPr>
          <a:xfrm>
            <a:off x="395536" y="973486"/>
            <a:ext cx="8229600" cy="3456384"/>
          </a:xfrm>
        </p:spPr>
        <p:txBody>
          <a:bodyPr/>
          <a:lstStyle/>
          <a:p>
            <a:r>
              <a:rPr lang="de-DE" dirty="0">
                <a:latin typeface="Corbel" pitchFamily="34" charset="0"/>
                <a:hlinkClick r:id="rId2"/>
              </a:rPr>
              <a:t>http://www.avv-augsburg.de/</a:t>
            </a:r>
            <a:endParaRPr lang="de-DE" dirty="0">
              <a:latin typeface="Corbel" pitchFamily="34" charset="0"/>
            </a:endParaRPr>
          </a:p>
          <a:p>
            <a:pPr>
              <a:buNone/>
            </a:pPr>
            <a:r>
              <a:rPr lang="de-DE" dirty="0">
                <a:latin typeface="Corbel" pitchFamily="34" charset="0"/>
              </a:rPr>
              <a:t>	Zielort</a:t>
            </a:r>
            <a:r>
              <a:rPr lang="de-DE" sz="3200" dirty="0">
                <a:latin typeface="Corbel" pitchFamily="34" charset="0"/>
              </a:rPr>
              <a:t>:</a:t>
            </a:r>
            <a:br>
              <a:rPr lang="de-DE" sz="3200" dirty="0">
                <a:latin typeface="Corbel" pitchFamily="34" charset="0"/>
              </a:rPr>
            </a:br>
            <a:r>
              <a:rPr lang="de-DE" sz="3200" dirty="0">
                <a:latin typeface="Corbel" pitchFamily="34" charset="0"/>
              </a:rPr>
              <a:t>Diedorf  Bahnhof oder Diedorf Ortsmitte</a:t>
            </a:r>
          </a:p>
          <a:p>
            <a:r>
              <a:rPr lang="de-DE" sz="3200" dirty="0">
                <a:latin typeface="Corbel" pitchFamily="34" charset="0"/>
                <a:hlinkClick r:id="rId3"/>
              </a:rPr>
              <a:t>http://www.vvm-online.de/</a:t>
            </a:r>
            <a:br>
              <a:rPr lang="de-DE" sz="3200" dirty="0">
                <a:latin typeface="Corbel" pitchFamily="34" charset="0"/>
              </a:rPr>
            </a:br>
            <a:r>
              <a:rPr lang="de-DE" sz="3200" dirty="0">
                <a:latin typeface="Corbel" pitchFamily="34" charset="0"/>
              </a:rPr>
              <a:t>(Verkehrsverbund Mittelschwaben)</a:t>
            </a:r>
          </a:p>
          <a:p>
            <a:r>
              <a:rPr lang="de-DE" sz="3200" dirty="0">
                <a:latin typeface="Corbel" pitchFamily="34" charset="0"/>
              </a:rPr>
              <a:t>aktuelle Fahrpläne ab September auf</a:t>
            </a:r>
            <a:br>
              <a:rPr lang="de-DE" sz="3200" dirty="0">
                <a:solidFill>
                  <a:srgbClr val="820046"/>
                </a:solidFill>
                <a:latin typeface="Corbel" pitchFamily="34" charset="0"/>
              </a:rPr>
            </a:br>
            <a:r>
              <a:rPr lang="de-DE" sz="3200" dirty="0">
                <a:solidFill>
                  <a:srgbClr val="820046"/>
                </a:solidFill>
                <a:latin typeface="Corbel" pitchFamily="34" charset="0"/>
                <a:hlinkClick r:id="rId4"/>
              </a:rPr>
              <a:t>www.schmuttertal-gymnasium.de</a:t>
            </a:r>
            <a:br>
              <a:rPr lang="de-DE" sz="3200" dirty="0">
                <a:solidFill>
                  <a:srgbClr val="820046"/>
                </a:solidFill>
                <a:latin typeface="Corbel" pitchFamily="34" charset="0"/>
              </a:rPr>
            </a:br>
            <a:r>
              <a:rPr lang="de-DE" sz="3200" dirty="0">
                <a:solidFill>
                  <a:srgbClr val="820046"/>
                </a:solidFill>
                <a:latin typeface="Corbel" pitchFamily="34" charset="0"/>
                <a:sym typeface="Wingdings" pitchFamily="2" charset="2"/>
              </a:rPr>
              <a:t> „Informationen für Eltern“</a:t>
            </a:r>
            <a:endParaRPr lang="de-DE" sz="3200" dirty="0">
              <a:solidFill>
                <a:srgbClr val="820046"/>
              </a:solidFill>
              <a:latin typeface="Corbel" pitchFamily="34" charset="0"/>
            </a:endParaRPr>
          </a:p>
          <a:p>
            <a:pPr>
              <a:buNone/>
            </a:pPr>
            <a:endParaRPr lang="de-DE" dirty="0">
              <a:latin typeface="Corbel" pitchFamily="34" charset="0"/>
            </a:endParaRPr>
          </a:p>
          <a:p>
            <a:pPr>
              <a:buNone/>
            </a:pPr>
            <a:endParaRPr lang="de-DE" dirty="0">
              <a:latin typeface="Corbel" pitchFamily="34" charset="0"/>
            </a:endParaRPr>
          </a:p>
          <a:p>
            <a:pPr>
              <a:buNone/>
            </a:pPr>
            <a:br>
              <a:rPr lang="de-DE" dirty="0">
                <a:latin typeface="Corbel" pitchFamily="34" charset="0"/>
              </a:rPr>
            </a:br>
            <a:endParaRPr lang="de-DE" dirty="0">
              <a:latin typeface="Corbel" pitchFamily="34" charset="0"/>
            </a:endParaRPr>
          </a:p>
          <a:p>
            <a:pPr>
              <a:buFont typeface="Arial" pitchFamily="34" charset="0"/>
              <a:buNone/>
            </a:pPr>
            <a:r>
              <a:rPr lang="de-DE" dirty="0">
                <a:latin typeface="Corbel" pitchFamily="34" charset="0"/>
              </a:rPr>
              <a:t>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151C7D-7A6A-43EA-9FB6-76BD4B2EC9F9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  <p:pic>
        <p:nvPicPr>
          <p:cNvPr id="35847" name="Picture 7" descr="T:\Orga-Hilfen 2009-2010\Gymnasium Diedorf\avv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063909"/>
            <a:ext cx="28003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B2138BB8-66E3-405C-910C-9C00DB131E15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34763"/>
            <a:ext cx="7696200" cy="642937"/>
          </a:xfrm>
        </p:spPr>
        <p:txBody>
          <a:bodyPr/>
          <a:lstStyle/>
          <a:p>
            <a:pPr eaLnBrk="1" hangingPunct="1"/>
            <a:r>
              <a:rPr lang="de-DE" sz="3200" dirty="0">
                <a:latin typeface="Corbel" pitchFamily="34" charset="0"/>
              </a:rPr>
              <a:t>Fahrtkostenfreiheit (1)</a:t>
            </a:r>
          </a:p>
        </p:txBody>
      </p:sp>
      <p:sp>
        <p:nvSpPr>
          <p:cNvPr id="8247" name="Text Box 55"/>
          <p:cNvSpPr txBox="1">
            <a:spLocks noChangeArrowheads="1"/>
          </p:cNvSpPr>
          <p:nvPr/>
        </p:nvSpPr>
        <p:spPr bwMode="auto">
          <a:xfrm>
            <a:off x="438968" y="913284"/>
            <a:ext cx="8247832" cy="418576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457182" indent="-457182"/>
            <a:r>
              <a:rPr lang="de-DE" sz="2600" b="1" dirty="0">
                <a:latin typeface="Corbel" pitchFamily="34" charset="0"/>
              </a:rPr>
              <a:t>5. - 10. Jahrgangsstufe:</a:t>
            </a:r>
          </a:p>
          <a:p>
            <a:pPr marL="457182" indent="-457182">
              <a:buFontTx/>
              <a:buChar char="•"/>
            </a:pPr>
            <a:r>
              <a:rPr lang="de-DE" sz="2600" dirty="0">
                <a:latin typeface="Corbel" pitchFamily="34" charset="0"/>
              </a:rPr>
              <a:t>grundsätzlich ab 3 km Entfernung von der Schule, wenn das </a:t>
            </a:r>
            <a:r>
              <a:rPr lang="de-DE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itchFamily="34" charset="0"/>
              </a:rPr>
              <a:t>SG</a:t>
            </a:r>
            <a:r>
              <a:rPr lang="de-DE" sz="2600" b="1" dirty="0">
                <a:solidFill>
                  <a:srgbClr val="820046"/>
                </a:solidFill>
                <a:latin typeface="Corbel" pitchFamily="34" charset="0"/>
              </a:rPr>
              <a:t>D</a:t>
            </a:r>
            <a:r>
              <a:rPr lang="de-DE" sz="2600" dirty="0">
                <a:latin typeface="Corbel" pitchFamily="34" charset="0"/>
              </a:rPr>
              <a:t> das nächstgelegene staatliche Gymnasium mit der gewünschten Ausbildungsrichtung ist </a:t>
            </a:r>
            <a:br>
              <a:rPr lang="de-DE" sz="2600" dirty="0">
                <a:latin typeface="Corbel" pitchFamily="34" charset="0"/>
              </a:rPr>
            </a:br>
            <a:r>
              <a:rPr lang="de-DE" sz="2600" dirty="0">
                <a:latin typeface="Corbel" pitchFamily="34" charset="0"/>
                <a:sym typeface="Wingdings" panose="05000000000000000000" pitchFamily="2" charset="2"/>
              </a:rPr>
              <a:t> 365-Euro-Ticket für den gesamten Verbundraum</a:t>
            </a:r>
            <a:endParaRPr lang="de-DE" sz="2600" dirty="0">
              <a:latin typeface="Corbel" pitchFamily="34" charset="0"/>
            </a:endParaRPr>
          </a:p>
          <a:p>
            <a:endParaRPr lang="de-DE" sz="800" dirty="0">
              <a:latin typeface="Corbel" pitchFamily="34" charset="0"/>
            </a:endParaRPr>
          </a:p>
          <a:p>
            <a:pPr marL="457182" indent="-457182"/>
            <a:r>
              <a:rPr lang="de-DE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itchFamily="34" charset="0"/>
              </a:rPr>
              <a:t>ab 11. Jahrgangsstufe:</a:t>
            </a:r>
          </a:p>
          <a:p>
            <a:pPr marL="457182" indent="-457182">
              <a:buFont typeface="Arial" pitchFamily="34" charset="0"/>
              <a:buChar char="•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itchFamily="34" charset="0"/>
              </a:rPr>
              <a:t>Anspruch auf Kindergeld für mindestens 3 Kinder oder Empfänger bestimmter staatlicher Unterstützungsmaßnahmen</a:t>
            </a:r>
          </a:p>
          <a:p>
            <a:endParaRPr lang="de-DE" sz="800" dirty="0">
              <a:solidFill>
                <a:schemeClr val="tx1">
                  <a:lumMod val="50000"/>
                  <a:lumOff val="50000"/>
                </a:schemeClr>
              </a:solidFill>
              <a:latin typeface="Corbel" pitchFamily="34" charset="0"/>
            </a:endParaRPr>
          </a:p>
          <a:p>
            <a:pPr marL="457182" indent="-457182"/>
            <a:r>
              <a:rPr lang="de-DE" sz="2600" b="1" dirty="0">
                <a:latin typeface="Corbel" pitchFamily="34" charset="0"/>
              </a:rPr>
              <a:t>Kontakt im Landratsamt:</a:t>
            </a:r>
          </a:p>
          <a:p>
            <a:pPr marL="457182" indent="-457182"/>
            <a:r>
              <a:rPr lang="de-DE" sz="2600" dirty="0">
                <a:latin typeface="Corbel" pitchFamily="34" charset="0"/>
              </a:rPr>
              <a:t>Tel. 0821 / 3102 – 2020, </a:t>
            </a:r>
            <a:r>
              <a:rPr lang="de-DE" sz="2800" dirty="0"/>
              <a:t> </a:t>
            </a:r>
            <a:r>
              <a:rPr lang="de-D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schuelerbefoerderung@LRA-a.bayern.de</a:t>
            </a:r>
            <a:r>
              <a:rPr lang="de-DE" dirty="0"/>
              <a:t> </a:t>
            </a:r>
            <a:endParaRPr lang="de-DE" dirty="0">
              <a:latin typeface="Corbe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84653E3-2171-428D-B7B3-6B220C6B8B71}" type="slidenum">
              <a:rPr lang="de-DE"/>
              <a:pPr>
                <a:defRPr/>
              </a:pPr>
              <a:t>59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2B1FF9E8-879B-46EF-AC27-1C96D8C6BEB3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2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7" grpId="0" build="allAtOnce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48186"/>
            <a:ext cx="7115176" cy="725488"/>
          </a:xfrm>
        </p:spPr>
        <p:txBody>
          <a:bodyPr/>
          <a:lstStyle/>
          <a:p>
            <a:pPr eaLnBrk="1" hangingPunct="1"/>
            <a:r>
              <a:rPr lang="de-DE" sz="3600" dirty="0">
                <a:latin typeface="Corbel" pitchFamily="34" charset="0"/>
              </a:rPr>
              <a:t>Der heutige Abend (1)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5880" y="913284"/>
            <a:ext cx="8280920" cy="3888432"/>
          </a:xfrm>
          <a:noFill/>
          <a:ln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179381" algn="l"/>
              </a:tabLst>
            </a:pPr>
            <a:r>
              <a:rPr lang="de-DE" sz="2400" b="1" dirty="0">
                <a:latin typeface="Corbel" pitchFamily="34" charset="0"/>
              </a:rPr>
              <a:t>18.00 Uhr:	Streicherklasse und Begrüßung</a:t>
            </a:r>
          </a:p>
          <a:p>
            <a:pPr eaLnBrk="1" hangingPunct="1">
              <a:lnSpc>
                <a:spcPct val="90000"/>
              </a:lnSpc>
              <a:tabLst>
                <a:tab pos="179381" algn="l"/>
              </a:tabLst>
            </a:pPr>
            <a:r>
              <a:rPr lang="de-DE" sz="2400" b="1" dirty="0">
                <a:latin typeface="Corbel" pitchFamily="34" charset="0"/>
              </a:rPr>
              <a:t>18.05 Uhr:  Menschen am </a:t>
            </a:r>
            <a:r>
              <a:rPr lang="de-D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itchFamily="34" charset="0"/>
              </a:rPr>
              <a:t>SG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D </a:t>
            </a:r>
            <a:endParaRPr lang="de-DE" sz="2400" b="1" dirty="0">
              <a:latin typeface="Corbel" pitchFamily="34" charset="0"/>
            </a:endParaRPr>
          </a:p>
          <a:p>
            <a:pPr eaLnBrk="1" hangingPunct="1">
              <a:lnSpc>
                <a:spcPct val="90000"/>
              </a:lnSpc>
              <a:tabLst>
                <a:tab pos="179381" algn="l"/>
              </a:tabLst>
            </a:pPr>
            <a:r>
              <a:rPr lang="de-DE" sz="2400" b="1" dirty="0">
                <a:latin typeface="Corbel" pitchFamily="34" charset="0"/>
              </a:rPr>
              <a:t>18.15 Uhr:	</a:t>
            </a:r>
            <a:r>
              <a:rPr lang="de-DE" b="1" dirty="0">
                <a:solidFill>
                  <a:srgbClr val="820046"/>
                </a:solidFill>
                <a:latin typeface="Corbel" pitchFamily="34" charset="0"/>
              </a:rPr>
              <a:t>Hausführung für die Kinder</a:t>
            </a:r>
            <a:br>
              <a:rPr lang="de-DE" sz="2400" b="1" dirty="0">
                <a:latin typeface="Corbel" pitchFamily="34" charset="0"/>
              </a:rPr>
            </a:br>
            <a:r>
              <a:rPr lang="de-DE" sz="2400" b="1" dirty="0">
                <a:latin typeface="Corbel" pitchFamily="34" charset="0"/>
              </a:rPr>
              <a:t>		12 Gruppen an je drei Stationen:</a:t>
            </a:r>
          </a:p>
          <a:p>
            <a:pPr marL="0" indent="0" eaLnBrk="1" hangingPunct="1">
              <a:lnSpc>
                <a:spcPct val="90000"/>
              </a:lnSpc>
              <a:buNone/>
              <a:tabLst>
                <a:tab pos="179381" algn="l"/>
              </a:tabLst>
            </a:pPr>
            <a:r>
              <a:rPr lang="de-DE" sz="2400" b="1" dirty="0">
                <a:latin typeface="Corbel" pitchFamily="34" charset="0"/>
              </a:rPr>
              <a:t>			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Streicher: Gruppen 1, 11 oder 12</a:t>
            </a:r>
            <a:r>
              <a:rPr lang="de-DE" sz="2400" b="1" dirty="0">
                <a:latin typeface="Corbel" pitchFamily="34" charset="0"/>
              </a:rPr>
              <a:t> </a:t>
            </a:r>
            <a:br>
              <a:rPr lang="de-DE" sz="2400" b="1" dirty="0">
                <a:latin typeface="Corbel" pitchFamily="34" charset="0"/>
              </a:rPr>
            </a:br>
            <a:r>
              <a:rPr lang="de-DE" sz="2400" b="1" dirty="0">
                <a:latin typeface="Corbel" pitchFamily="34" charset="0"/>
              </a:rPr>
              <a:t>			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Chor : Gruppen 1, 2 oder 12</a:t>
            </a:r>
            <a:br>
              <a:rPr lang="de-DE" sz="2400" b="1" dirty="0">
                <a:latin typeface="Corbel" pitchFamily="34" charset="0"/>
              </a:rPr>
            </a:br>
            <a:r>
              <a:rPr lang="de-DE" sz="2400" b="1" dirty="0">
                <a:latin typeface="Corbel" pitchFamily="34" charset="0"/>
              </a:rPr>
              <a:t>			Englisch, Französisch, Latein, Religion,</a:t>
            </a:r>
            <a:br>
              <a:rPr lang="de-DE" sz="2400" b="1" dirty="0">
                <a:latin typeface="Corbel" pitchFamily="34" charset="0"/>
              </a:rPr>
            </a:br>
            <a:r>
              <a:rPr lang="de-DE" sz="2400" b="1" dirty="0">
                <a:latin typeface="Corbel" pitchFamily="34" charset="0"/>
              </a:rPr>
              <a:t>                             Robotik u. Informatik, Natur-und-Technik-</a:t>
            </a:r>
            <a:br>
              <a:rPr lang="de-DE" sz="2400" b="1" dirty="0">
                <a:latin typeface="Corbel" pitchFamily="34" charset="0"/>
              </a:rPr>
            </a:br>
            <a:r>
              <a:rPr lang="de-DE" sz="2400" b="1" dirty="0">
                <a:latin typeface="Corbel" pitchFamily="34" charset="0"/>
              </a:rPr>
              <a:t>                             -Experimente, Physik, Sport-Zirkel, </a:t>
            </a:r>
            <a:br>
              <a:rPr lang="de-DE" sz="2400" b="1" dirty="0">
                <a:latin typeface="Corbel" pitchFamily="34" charset="0"/>
              </a:rPr>
            </a:br>
            <a:r>
              <a:rPr lang="de-DE" sz="2400" b="1" dirty="0">
                <a:latin typeface="Corbel" pitchFamily="34" charset="0"/>
              </a:rPr>
              <a:t>                             Geographie, Kunst , Mathematik 	</a:t>
            </a:r>
          </a:p>
          <a:p>
            <a:pPr marL="0" indent="0" eaLnBrk="1" hangingPunct="1">
              <a:lnSpc>
                <a:spcPct val="90000"/>
              </a:lnSpc>
              <a:buNone/>
              <a:tabLst>
                <a:tab pos="179381" algn="l"/>
              </a:tabLst>
            </a:pPr>
            <a:r>
              <a:rPr lang="de-DE" sz="2400" b="1" dirty="0">
                <a:latin typeface="Corbel" pitchFamily="34" charset="0"/>
              </a:rPr>
              <a:t>			 	</a:t>
            </a:r>
            <a:br>
              <a:rPr lang="de-DE" sz="2400" b="1" dirty="0">
                <a:latin typeface="Corbel" pitchFamily="34" charset="0"/>
              </a:rPr>
            </a:br>
            <a:r>
              <a:rPr lang="de-DE" sz="2400" b="1" dirty="0">
                <a:latin typeface="Corbel" pitchFamily="34" charset="0"/>
              </a:rPr>
              <a:t>		</a:t>
            </a:r>
          </a:p>
          <a:p>
            <a:pPr eaLnBrk="1" hangingPunct="1">
              <a:lnSpc>
                <a:spcPct val="90000"/>
              </a:lnSpc>
              <a:buNone/>
              <a:tabLst>
                <a:tab pos="179381" algn="l"/>
              </a:tabLst>
            </a:pPr>
            <a:r>
              <a:rPr lang="de-DE" sz="2400" b="1" dirty="0">
                <a:latin typeface="Corbel" pitchFamily="34" charset="0"/>
              </a:rPr>
              <a:t>				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		   </a:t>
            </a:r>
            <a:r>
              <a:rPr lang="de-DE" sz="2400" b="1" dirty="0">
                <a:latin typeface="Corbel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None/>
              <a:tabLst>
                <a:tab pos="179381" algn="l"/>
              </a:tabLst>
            </a:pP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AD62CD-7E5C-42B4-B814-213116820D3E}" type="slidenum">
              <a:rPr lang="de-DE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653246" y="5296960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928351"/>
      </p:ext>
    </p:extLst>
  </p:cSld>
  <p:clrMapOvr>
    <a:masterClrMapping/>
  </p:clrMapOvr>
  <p:transition spd="slow" advTm="16265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Inhaltsplatzhalter 2"/>
          <p:cNvSpPr>
            <a:spLocks noGrp="1"/>
          </p:cNvSpPr>
          <p:nvPr>
            <p:ph idx="1"/>
          </p:nvPr>
        </p:nvSpPr>
        <p:spPr>
          <a:xfrm>
            <a:off x="467544" y="769268"/>
            <a:ext cx="8501062" cy="3655291"/>
          </a:xfrm>
        </p:spPr>
        <p:txBody>
          <a:bodyPr/>
          <a:lstStyle/>
          <a:p>
            <a:r>
              <a:rPr lang="de-DE" dirty="0">
                <a:latin typeface="Corbel" pitchFamily="34" charset="0"/>
              </a:rPr>
              <a:t>zum Beispiel für Schülerinnen und Schüler aus:</a:t>
            </a:r>
            <a:br>
              <a:rPr lang="de-DE" dirty="0">
                <a:latin typeface="Corbel" pitchFamily="34" charset="0"/>
              </a:rPr>
            </a:br>
            <a:r>
              <a:rPr lang="de-DE" b="1" dirty="0" err="1">
                <a:latin typeface="Corbel" pitchFamily="34" charset="0"/>
              </a:rPr>
              <a:t>Biburg</a:t>
            </a:r>
            <a:r>
              <a:rPr lang="de-DE" dirty="0">
                <a:latin typeface="Corbel" pitchFamily="34" charset="0"/>
              </a:rPr>
              <a:t>, </a:t>
            </a:r>
            <a:r>
              <a:rPr lang="de-DE" b="1" dirty="0">
                <a:latin typeface="Corbel" pitchFamily="34" charset="0"/>
              </a:rPr>
              <a:t>Dinkelscherben</a:t>
            </a:r>
            <a:r>
              <a:rPr lang="de-DE" dirty="0">
                <a:latin typeface="Corbel" pitchFamily="34" charset="0"/>
              </a:rPr>
              <a:t>,</a:t>
            </a:r>
            <a:r>
              <a:rPr lang="de-DE" b="1" dirty="0">
                <a:latin typeface="Corbel" pitchFamily="34" charset="0"/>
              </a:rPr>
              <a:t> </a:t>
            </a:r>
            <a:r>
              <a:rPr lang="de-DE" b="1" dirty="0" err="1">
                <a:latin typeface="Corbel" pitchFamily="34" charset="0"/>
              </a:rPr>
              <a:t>Fischach</a:t>
            </a:r>
            <a:r>
              <a:rPr lang="de-DE" dirty="0">
                <a:latin typeface="Corbel" pitchFamily="34" charset="0"/>
              </a:rPr>
              <a:t>,</a:t>
            </a:r>
            <a:r>
              <a:rPr lang="de-DE" b="1" dirty="0">
                <a:latin typeface="Corbel" pitchFamily="34" charset="0"/>
              </a:rPr>
              <a:t> Gessertshausen</a:t>
            </a:r>
            <a:r>
              <a:rPr lang="de-DE" dirty="0">
                <a:latin typeface="Corbel" pitchFamily="34" charset="0"/>
              </a:rPr>
              <a:t>,</a:t>
            </a:r>
            <a:r>
              <a:rPr lang="de-DE" b="1" dirty="0">
                <a:latin typeface="Corbel" pitchFamily="34" charset="0"/>
              </a:rPr>
              <a:t> Hausen </a:t>
            </a:r>
            <a:r>
              <a:rPr lang="de-DE" dirty="0">
                <a:latin typeface="Corbel" pitchFamily="34" charset="0"/>
              </a:rPr>
              <a:t>(z. T.), </a:t>
            </a:r>
            <a:r>
              <a:rPr lang="de-DE" b="1" dirty="0" err="1">
                <a:latin typeface="Corbel" pitchFamily="34" charset="0"/>
              </a:rPr>
              <a:t>Horgau</a:t>
            </a:r>
            <a:r>
              <a:rPr lang="de-DE" dirty="0">
                <a:latin typeface="Corbel" pitchFamily="34" charset="0"/>
              </a:rPr>
              <a:t>,</a:t>
            </a:r>
            <a:r>
              <a:rPr lang="de-DE" b="1" dirty="0">
                <a:latin typeface="Corbel" pitchFamily="34" charset="0"/>
              </a:rPr>
              <a:t> Kreppen</a:t>
            </a:r>
            <a:r>
              <a:rPr lang="de-DE" dirty="0">
                <a:latin typeface="Corbel" pitchFamily="34" charset="0"/>
              </a:rPr>
              <a:t>,</a:t>
            </a:r>
            <a:r>
              <a:rPr lang="de-DE" b="1" dirty="0">
                <a:latin typeface="Corbel" pitchFamily="34" charset="0"/>
              </a:rPr>
              <a:t> </a:t>
            </a:r>
            <a:r>
              <a:rPr lang="de-DE" b="1" dirty="0" err="1">
                <a:latin typeface="Corbel" pitchFamily="34" charset="0"/>
              </a:rPr>
              <a:t>Kutzenhausen</a:t>
            </a:r>
            <a:r>
              <a:rPr lang="de-DE" dirty="0">
                <a:latin typeface="Corbel" pitchFamily="34" charset="0"/>
              </a:rPr>
              <a:t>, </a:t>
            </a:r>
            <a:r>
              <a:rPr lang="de-DE" b="1" dirty="0">
                <a:latin typeface="Corbel" pitchFamily="34" charset="0"/>
              </a:rPr>
              <a:t>Schlipsheim</a:t>
            </a:r>
            <a:r>
              <a:rPr lang="de-DE" dirty="0">
                <a:latin typeface="Corbel" pitchFamily="34" charset="0"/>
              </a:rPr>
              <a:t>, </a:t>
            </a:r>
            <a:r>
              <a:rPr lang="de-DE" b="1" dirty="0" err="1">
                <a:latin typeface="Corbel" pitchFamily="34" charset="0"/>
              </a:rPr>
              <a:t>Ustersbach</a:t>
            </a:r>
            <a:r>
              <a:rPr lang="de-DE" dirty="0">
                <a:latin typeface="Corbel" pitchFamily="34" charset="0"/>
              </a:rPr>
              <a:t>, </a:t>
            </a:r>
            <a:r>
              <a:rPr lang="de-DE" b="1" dirty="0" err="1">
                <a:latin typeface="Corbel" pitchFamily="34" charset="0"/>
              </a:rPr>
              <a:t>Zusmarshausen</a:t>
            </a:r>
            <a:endParaRPr lang="de-DE" b="1" dirty="0">
              <a:latin typeface="Corbel" pitchFamily="34" charset="0"/>
            </a:endParaRPr>
          </a:p>
          <a:p>
            <a:r>
              <a:rPr lang="de-DE" b="1" dirty="0">
                <a:latin typeface="Corbel" pitchFamily="34" charset="0"/>
              </a:rPr>
              <a:t>Bus der Marktgemeinde Diedorf </a:t>
            </a:r>
            <a:r>
              <a:rPr lang="de-DE" dirty="0">
                <a:latin typeface="Corbel" pitchFamily="34" charset="0"/>
              </a:rPr>
              <a:t>(</a:t>
            </a:r>
            <a:r>
              <a:rPr lang="de-DE" dirty="0" err="1">
                <a:latin typeface="Corbel" pitchFamily="34" charset="0"/>
              </a:rPr>
              <a:t>frw</a:t>
            </a:r>
            <a:r>
              <a:rPr lang="de-DE" dirty="0">
                <a:latin typeface="Corbel" pitchFamily="34" charset="0"/>
              </a:rPr>
              <a:t>. Leistung, z. B. für </a:t>
            </a:r>
            <a:r>
              <a:rPr lang="de-DE" b="1" dirty="0" err="1">
                <a:latin typeface="Corbel" pitchFamily="34" charset="0"/>
              </a:rPr>
              <a:t>Anhausen</a:t>
            </a:r>
            <a:r>
              <a:rPr lang="de-DE" b="1" dirty="0">
                <a:latin typeface="Corbel" pitchFamily="34" charset="0"/>
              </a:rPr>
              <a:t>, </a:t>
            </a:r>
            <a:r>
              <a:rPr lang="de-DE" b="1" dirty="0" err="1">
                <a:latin typeface="Corbel" pitchFamily="34" charset="0"/>
              </a:rPr>
              <a:t>Lettenbach</a:t>
            </a:r>
            <a:r>
              <a:rPr lang="de-DE" b="1" dirty="0">
                <a:latin typeface="Corbel" pitchFamily="34" charset="0"/>
              </a:rPr>
              <a:t> </a:t>
            </a:r>
            <a:r>
              <a:rPr lang="de-DE" dirty="0">
                <a:latin typeface="Corbel" pitchFamily="34" charset="0"/>
              </a:rPr>
              <a:t>…) </a:t>
            </a:r>
          </a:p>
          <a:p>
            <a:r>
              <a:rPr lang="de-DE" b="1" dirty="0">
                <a:latin typeface="Corbel" pitchFamily="34" charset="0"/>
              </a:rPr>
              <a:t>weitere Orte im Einzelfall</a:t>
            </a:r>
            <a:br>
              <a:rPr lang="de-DE" b="1" dirty="0">
                <a:latin typeface="Corbel" pitchFamily="34" charset="0"/>
              </a:rPr>
            </a:br>
            <a:r>
              <a:rPr lang="de-DE" dirty="0">
                <a:latin typeface="Corbel" pitchFamily="34" charset="0"/>
              </a:rPr>
              <a:t>bei Entscheidung für die sozialwissenschaftliche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latin typeface="Corbel" pitchFamily="34" charset="0"/>
              </a:rPr>
              <a:t>Ausbildungsrichtung ab </a:t>
            </a:r>
            <a:r>
              <a:rPr lang="de-DE" dirty="0" err="1">
                <a:latin typeface="Corbel" pitchFamily="34" charset="0"/>
              </a:rPr>
              <a:t>Jgst</a:t>
            </a:r>
            <a:r>
              <a:rPr lang="de-DE" dirty="0">
                <a:latin typeface="Corbel" pitchFamily="34" charset="0"/>
              </a:rPr>
              <a:t>. 8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818188-13C4-4710-B459-8560ED999945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3200" dirty="0">
                <a:latin typeface="Corbel" pitchFamily="34" charset="0"/>
              </a:rPr>
              <a:t>Fahrtkostenfreiheit (2)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CC45AFE-337D-4212-891E-DCA522957698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26A94-36D8-463E-BFE2-21BE1BA31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DF15B6-D768-4C9E-A7F3-EFD812843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690" y="2425452"/>
            <a:ext cx="6303044" cy="705816"/>
          </a:xfrm>
        </p:spPr>
        <p:txBody>
          <a:bodyPr/>
          <a:lstStyle/>
          <a:p>
            <a:pPr marL="0" indent="0">
              <a:buNone/>
            </a:pPr>
            <a:r>
              <a:rPr lang="de-DE" sz="3200" b="1" dirty="0">
                <a:solidFill>
                  <a:srgbClr val="820046"/>
                </a:solidFill>
                <a:latin typeface="Corbel" panose="020B0503020204020204" pitchFamily="34" charset="0"/>
              </a:rPr>
              <a:t>Wie melde ich unser Kind an?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8CCE22-62B2-40BF-9843-9EDA8F7174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61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7D0CD84-B5A4-4C04-B08F-CF1B29C8A6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627784" y="5299391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  <p:extLst>
      <p:ext uri="{BB962C8B-B14F-4D97-AF65-F5344CB8AC3E}">
        <p14:creationId xmlns:p14="http://schemas.microsoft.com/office/powerpoint/2010/main" val="1948050659"/>
      </p:ext>
    </p:extLst>
  </p:cSld>
  <p:clrMapOvr>
    <a:masterClrMapping/>
  </p:clrMapOvr>
  <p:transition spd="slow"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www.schulantrag-online.de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1525" y="1020226"/>
            <a:ext cx="3541651" cy="3781482"/>
          </a:xfrm>
        </p:spPr>
        <p:txBody>
          <a:bodyPr/>
          <a:lstStyle/>
          <a:p>
            <a:pPr>
              <a:buNone/>
            </a:pPr>
            <a:r>
              <a:rPr lang="de-DE" dirty="0">
                <a:latin typeface="Corbel" pitchFamily="34" charset="0"/>
              </a:rPr>
              <a:t>Link auf der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de-DE" dirty="0">
                <a:latin typeface="Corbel" pitchFamily="34" charset="0"/>
              </a:rPr>
              <a:t> Homepage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de-DE" i="1" dirty="0">
                <a:latin typeface="Corbel" pitchFamily="34" charset="0"/>
                <a:sym typeface="Wingdings" panose="05000000000000000000" pitchFamily="2" charset="2"/>
              </a:rPr>
              <a:t> Informationen   </a:t>
            </a:r>
            <a:br>
              <a:rPr lang="de-DE" i="1" dirty="0">
                <a:latin typeface="Corbel" pitchFamily="34" charset="0"/>
                <a:sym typeface="Wingdings" panose="05000000000000000000" pitchFamily="2" charset="2"/>
              </a:rPr>
            </a:br>
            <a:r>
              <a:rPr lang="de-DE" i="1" dirty="0">
                <a:latin typeface="Corbel" pitchFamily="34" charset="0"/>
                <a:sym typeface="Wingdings" panose="05000000000000000000" pitchFamily="2" charset="2"/>
              </a:rPr>
              <a:t> für Eltern 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de-DE" i="1" dirty="0">
                <a:latin typeface="Corbel" pitchFamily="34" charset="0"/>
                <a:sym typeface="Wingdings" panose="05000000000000000000" pitchFamily="2" charset="2"/>
              </a:rPr>
              <a:t>Neueinschreibung 2025/26</a:t>
            </a:r>
          </a:p>
          <a:p>
            <a:pPr>
              <a:spcBef>
                <a:spcPts val="0"/>
              </a:spcBef>
            </a:pPr>
            <a:r>
              <a:rPr lang="de-DE" i="1" dirty="0">
                <a:latin typeface="Corbel" pitchFamily="34" charset="0"/>
                <a:sym typeface="Wingdings" panose="05000000000000000000" pitchFamily="2" charset="2"/>
              </a:rPr>
              <a:t>Schulantrag online</a:t>
            </a:r>
            <a:br>
              <a:rPr lang="de-DE" i="1" dirty="0">
                <a:latin typeface="Corbel" pitchFamily="34" charset="0"/>
                <a:sym typeface="Wingdings" panose="05000000000000000000" pitchFamily="2" charset="2"/>
              </a:rPr>
            </a:br>
            <a:r>
              <a:rPr lang="de-DE" b="1" i="1" dirty="0">
                <a:latin typeface="Corbel" pitchFamily="34" charset="0"/>
                <a:sym typeface="Wingdings" panose="05000000000000000000" pitchFamily="2" charset="2"/>
              </a:rPr>
              <a:t>u. Zusatzblätter</a:t>
            </a:r>
            <a:endParaRPr lang="de-DE" b="1" i="1" dirty="0">
              <a:latin typeface="Corbel" pitchFamily="34" charset="0"/>
            </a:endParaRPr>
          </a:p>
          <a:p>
            <a:pPr>
              <a:buNone/>
            </a:pPr>
            <a:r>
              <a:rPr lang="de-DE" dirty="0">
                <a:latin typeface="Corbel" pitchFamily="34" charset="0"/>
              </a:rPr>
              <a:t>	</a:t>
            </a:r>
          </a:p>
          <a:p>
            <a:pPr>
              <a:buNone/>
            </a:pPr>
            <a:endParaRPr lang="de-DE" dirty="0">
              <a:latin typeface="Corbe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31234"/>
          <a:stretch>
            <a:fillRect/>
          </a:stretch>
        </p:blipFill>
        <p:spPr bwMode="auto">
          <a:xfrm>
            <a:off x="3845239" y="913284"/>
            <a:ext cx="485488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714625" y="5296960"/>
            <a:ext cx="3786188" cy="304271"/>
          </a:xfrm>
        </p:spPr>
        <p:txBody>
          <a:bodyPr/>
          <a:lstStyle/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cxnSp>
        <p:nvCxnSpPr>
          <p:cNvPr id="8" name="Gerader Verbinder 7"/>
          <p:cNvCxnSpPr/>
          <p:nvPr/>
        </p:nvCxnSpPr>
        <p:spPr>
          <a:xfrm>
            <a:off x="671525" y="1705372"/>
            <a:ext cx="12043" cy="3744416"/>
          </a:xfrm>
          <a:prstGeom prst="line">
            <a:avLst/>
          </a:prstGeom>
          <a:ln w="38100">
            <a:solidFill>
              <a:srgbClr val="820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671525" y="5449788"/>
            <a:ext cx="2244291" cy="0"/>
          </a:xfrm>
          <a:prstGeom prst="straightConnector1">
            <a:avLst/>
          </a:prstGeom>
          <a:ln w="38100">
            <a:solidFill>
              <a:srgbClr val="8200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0"/>
            <a:ext cx="7772400" cy="865188"/>
          </a:xfrm>
        </p:spPr>
        <p:txBody>
          <a:bodyPr/>
          <a:lstStyle/>
          <a:p>
            <a:pPr eaLnBrk="1" hangingPunct="1"/>
            <a:r>
              <a:rPr lang="de-DE" dirty="0">
                <a:latin typeface="Corbel" pitchFamily="34" charset="0"/>
              </a:rPr>
              <a:t>Abgeben oder einwerfen: 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74791" y="937196"/>
            <a:ext cx="7920880" cy="23083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Tx/>
              <a:buChar char="•"/>
            </a:pPr>
            <a:r>
              <a:rPr lang="de-DE" sz="2400" dirty="0">
                <a:latin typeface="Corbel" pitchFamily="34" charset="0"/>
              </a:rPr>
              <a:t> Die Geburtsurkunde (in Kopie),</a:t>
            </a:r>
          </a:p>
          <a:p>
            <a:pPr>
              <a:spcBef>
                <a:spcPts val="0"/>
              </a:spcBef>
              <a:buFontTx/>
              <a:buChar char="•"/>
            </a:pPr>
            <a:r>
              <a:rPr lang="de-DE" sz="2400" dirty="0">
                <a:latin typeface="Corbel" pitchFamily="34" charset="0"/>
              </a:rPr>
              <a:t> das Übertrittszeugnis (im Original zum Verbleib), </a:t>
            </a:r>
          </a:p>
          <a:p>
            <a:pPr>
              <a:spcBef>
                <a:spcPts val="0"/>
              </a:spcBef>
              <a:buFontTx/>
              <a:buChar char="•"/>
            </a:pPr>
            <a:r>
              <a:rPr lang="de-DE" sz="2400" dirty="0">
                <a:latin typeface="Corbel" pitchFamily="34" charset="0"/>
              </a:rPr>
              <a:t> Entscheidungen über Streicher-/Chorklasse, OGS,</a:t>
            </a:r>
          </a:p>
          <a:p>
            <a:pPr>
              <a:spcBef>
                <a:spcPts val="0"/>
              </a:spcBef>
              <a:buFontTx/>
              <a:buChar char="•"/>
            </a:pPr>
            <a:r>
              <a:rPr lang="de-DE" sz="2400" dirty="0">
                <a:latin typeface="Corbel" pitchFamily="34" charset="0"/>
              </a:rPr>
              <a:t> den Ausdruck von </a:t>
            </a:r>
            <a:r>
              <a:rPr lang="de-DE" sz="2400" i="1" dirty="0">
                <a:latin typeface="Corbel" pitchFamily="34" charset="0"/>
              </a:rPr>
              <a:t>„Schulantrag online</a:t>
            </a:r>
            <a:r>
              <a:rPr lang="de-DE" sz="2400" dirty="0">
                <a:latin typeface="Corbel" pitchFamily="34" charset="0"/>
              </a:rPr>
              <a:t>“</a:t>
            </a:r>
            <a:br>
              <a:rPr lang="de-DE" sz="2400" dirty="0">
                <a:latin typeface="Corbel" pitchFamily="34" charset="0"/>
              </a:rPr>
            </a:br>
            <a:r>
              <a:rPr lang="de-DE" sz="2400" dirty="0">
                <a:latin typeface="Corbel" pitchFamily="34" charset="0"/>
              </a:rPr>
              <a:t>                                        </a:t>
            </a:r>
            <a:r>
              <a:rPr lang="de-DE" sz="2400" i="1" dirty="0">
                <a:latin typeface="Corbel" pitchFamily="34" charset="0"/>
                <a:sym typeface="Wingdings" panose="05000000000000000000" pitchFamily="2" charset="2"/>
              </a:rPr>
              <a:t>+ Zusatzblätter zur Anmeldung</a:t>
            </a:r>
          </a:p>
          <a:p>
            <a:pPr>
              <a:spcBef>
                <a:spcPts val="0"/>
              </a:spcBef>
            </a:pPr>
            <a:r>
              <a:rPr lang="de-DE" sz="2400" i="1" dirty="0">
                <a:latin typeface="Corbel" pitchFamily="34" charset="0"/>
                <a:sym typeface="Wingdings" panose="05000000000000000000" pitchFamily="2" charset="2"/>
              </a:rPr>
              <a:t>		          + ggf. Fahrkartenantrag</a:t>
            </a:r>
            <a:endParaRPr lang="de-DE" sz="2400" i="1" dirty="0">
              <a:latin typeface="Corbel" pitchFamily="34" charset="0"/>
            </a:endParaRPr>
          </a:p>
        </p:txBody>
      </p:sp>
      <p:pic>
        <p:nvPicPr>
          <p:cNvPr id="10246" name="Picture 6" descr="Ki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620" y="3278179"/>
            <a:ext cx="3172501" cy="191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3840523" y="3249126"/>
            <a:ext cx="4846277" cy="181588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800" dirty="0">
                <a:solidFill>
                  <a:srgbClr val="820046"/>
                </a:solidFill>
                <a:latin typeface="Corbel" pitchFamily="34" charset="0"/>
              </a:rPr>
              <a:t>Einschreibung am </a:t>
            </a:r>
            <a:r>
              <a:rPr lang="de-DE" sz="2800" b="1" dirty="0">
                <a:solidFill>
                  <a:srgbClr val="828282"/>
                </a:solidFill>
                <a:latin typeface="Corbel" pitchFamily="34" charset="0"/>
              </a:rPr>
              <a:t>SG</a:t>
            </a:r>
            <a:r>
              <a:rPr lang="de-DE" sz="2800" b="1" dirty="0">
                <a:solidFill>
                  <a:srgbClr val="820046"/>
                </a:solidFill>
                <a:latin typeface="Corbel" pitchFamily="34" charset="0"/>
              </a:rPr>
              <a:t>D</a:t>
            </a:r>
            <a:r>
              <a:rPr lang="de-DE" sz="2800" dirty="0">
                <a:solidFill>
                  <a:srgbClr val="820046"/>
                </a:solidFill>
                <a:latin typeface="Corbel" pitchFamily="34" charset="0"/>
              </a:rPr>
              <a:t>:</a:t>
            </a:r>
            <a:br>
              <a:rPr lang="de-DE" sz="2800" dirty="0">
                <a:solidFill>
                  <a:srgbClr val="820046"/>
                </a:solidFill>
                <a:latin typeface="Corbel" pitchFamily="34" charset="0"/>
              </a:rPr>
            </a:br>
            <a:r>
              <a:rPr lang="de-DE" sz="2800" b="1" dirty="0">
                <a:solidFill>
                  <a:srgbClr val="820046"/>
                </a:solidFill>
                <a:latin typeface="Corbel" pitchFamily="34" charset="0"/>
              </a:rPr>
              <a:t>Montag,</a:t>
            </a:r>
            <a:r>
              <a:rPr lang="de-DE" sz="2800" dirty="0">
                <a:solidFill>
                  <a:srgbClr val="820046"/>
                </a:solidFill>
                <a:latin typeface="Corbel" pitchFamily="34" charset="0"/>
              </a:rPr>
              <a:t> </a:t>
            </a:r>
            <a:r>
              <a:rPr lang="de-DE" sz="2800" b="1" dirty="0">
                <a:solidFill>
                  <a:srgbClr val="820046"/>
                </a:solidFill>
                <a:latin typeface="Corbel" pitchFamily="34" charset="0"/>
              </a:rPr>
              <a:t>05.05.25</a:t>
            </a:r>
            <a:r>
              <a:rPr lang="de-DE" sz="2800" dirty="0">
                <a:solidFill>
                  <a:srgbClr val="820046"/>
                </a:solidFill>
                <a:latin typeface="Corbel" pitchFamily="34" charset="0"/>
              </a:rPr>
              <a:t>,</a:t>
            </a:r>
            <a:endParaRPr lang="de-DE" sz="2800" b="1" dirty="0">
              <a:solidFill>
                <a:srgbClr val="820046"/>
              </a:solidFill>
              <a:latin typeface="Corbel" pitchFamily="34" charset="0"/>
            </a:endParaRPr>
          </a:p>
          <a:p>
            <a:pPr algn="ctr">
              <a:spcBef>
                <a:spcPts val="0"/>
              </a:spcBef>
            </a:pPr>
            <a:r>
              <a:rPr lang="de-DE" sz="2800" b="1" dirty="0">
                <a:solidFill>
                  <a:srgbClr val="820046"/>
                </a:solidFill>
                <a:latin typeface="Corbel" pitchFamily="34" charset="0"/>
              </a:rPr>
              <a:t>bis Freitag, 09.05.25</a:t>
            </a:r>
          </a:p>
          <a:p>
            <a:pPr algn="ctr">
              <a:spcBef>
                <a:spcPts val="0"/>
              </a:spcBef>
            </a:pPr>
            <a:r>
              <a:rPr lang="de-DE" sz="2800" b="1" dirty="0">
                <a:solidFill>
                  <a:srgbClr val="820046"/>
                </a:solidFill>
                <a:latin typeface="Corbel" pitchFamily="34" charset="0"/>
              </a:rPr>
              <a:t> 10.00 Uhr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73ECD8-A66D-4D87-8D6D-3642E83F64EE}" type="slidenum">
              <a:rPr lang="de-DE"/>
              <a:pPr>
                <a:defRPr/>
              </a:pPr>
              <a:t>63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0388DD5-35CF-4CCE-A065-F866BCC9D9CB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build="p" autoUpdateAnimBg="0"/>
      <p:bldP spid="3789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orbel" pitchFamily="34" charset="0"/>
              </a:rPr>
              <a:t>Probeunterricht</a:t>
            </a:r>
          </a:p>
        </p:txBody>
      </p:sp>
      <p:sp>
        <p:nvSpPr>
          <p:cNvPr id="61443" name="Inhaltsplatzhalter 2"/>
          <p:cNvSpPr>
            <a:spLocks noGrp="1"/>
          </p:cNvSpPr>
          <p:nvPr>
            <p:ph idx="1"/>
          </p:nvPr>
        </p:nvSpPr>
        <p:spPr>
          <a:xfrm>
            <a:off x="457200" y="1129308"/>
            <a:ext cx="8229600" cy="2863205"/>
          </a:xfrm>
        </p:spPr>
        <p:txBody>
          <a:bodyPr/>
          <a:lstStyle/>
          <a:p>
            <a:r>
              <a:rPr lang="de-DE" dirty="0">
                <a:latin typeface="Corbel" pitchFamily="34" charset="0"/>
              </a:rPr>
              <a:t>notwendig, falls im Übertrittszeugnis keine Eignung für das Gymnasium ausgesprochen wird</a:t>
            </a:r>
          </a:p>
          <a:p>
            <a:r>
              <a:rPr lang="de-DE" b="1" dirty="0">
                <a:latin typeface="Corbel" pitchFamily="34" charset="0"/>
              </a:rPr>
              <a:t>13.- 15.05.2025:</a:t>
            </a:r>
          </a:p>
          <a:p>
            <a:pPr>
              <a:buFont typeface="Arial" pitchFamily="34" charset="0"/>
              <a:buNone/>
            </a:pPr>
            <a:r>
              <a:rPr lang="de-DE" dirty="0">
                <a:latin typeface="Corbel" pitchFamily="34" charset="0"/>
              </a:rPr>
              <a:t>		am</a:t>
            </a:r>
            <a:r>
              <a:rPr lang="de-DE" b="1" dirty="0">
                <a:solidFill>
                  <a:srgbClr val="828282"/>
                </a:solidFill>
                <a:latin typeface="Corbel" pitchFamily="34" charset="0"/>
              </a:rPr>
              <a:t> </a:t>
            </a:r>
            <a:r>
              <a:rPr lang="de-DE" b="1" dirty="0">
                <a:latin typeface="Corbel" pitchFamily="34" charset="0"/>
              </a:rPr>
              <a:t>Paul-Klee-Gymnasium Gersthofen </a:t>
            </a:r>
          </a:p>
          <a:p>
            <a:pPr>
              <a:buFont typeface="Arial" pitchFamily="34" charset="0"/>
              <a:buNone/>
            </a:pPr>
            <a:r>
              <a:rPr lang="de-DE" b="1" dirty="0">
                <a:latin typeface="Corbel" pitchFamily="34" charset="0"/>
              </a:rPr>
              <a:t>		Beginn jeweils um 08.30 Uhr</a:t>
            </a:r>
          </a:p>
          <a:p>
            <a:pPr>
              <a:buFont typeface="Arial" pitchFamily="34" charset="0"/>
              <a:buNone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BB0947-9521-48F7-8008-6E49C80ABCB9}" type="slidenum">
              <a:rPr lang="de-DE"/>
              <a:pPr>
                <a:defRPr/>
              </a:pPr>
              <a:t>64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F6A5C2E-505B-41F4-9EC8-CFA747F71A44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26A94-36D8-463E-BFE2-21BE1BA31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wenn das SGD zu begehrt ist?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8CCE22-62B2-40BF-9843-9EDA8F7174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7D0CD84-B5A4-4C04-B08F-CF1B29C8A6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627784" y="5299391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4A978B2-4996-4AF0-B3F0-2E30FC7E5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1534"/>
            <a:ext cx="8229600" cy="445658"/>
          </a:xfrm>
        </p:spPr>
        <p:txBody>
          <a:bodyPr/>
          <a:lstStyle/>
          <a:p>
            <a:r>
              <a:rPr lang="de-DE" sz="2400" dirty="0"/>
              <a:t>Wir planen mit vier Eingangsklassen.</a:t>
            </a:r>
          </a:p>
          <a:p>
            <a:pPr mar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A2F020B-FDE6-462E-B0D3-4279BA3E422D}"/>
              </a:ext>
            </a:extLst>
          </p:cNvPr>
          <p:cNvSpPr txBox="1"/>
          <p:nvPr/>
        </p:nvSpPr>
        <p:spPr>
          <a:xfrm>
            <a:off x="559670" y="1502422"/>
            <a:ext cx="2263761" cy="1077218"/>
          </a:xfrm>
          <a:prstGeom prst="rect">
            <a:avLst/>
          </a:prstGeom>
          <a:solidFill>
            <a:srgbClr val="820046"/>
          </a:solidFill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Corbel" panose="020B0503020204020204" pitchFamily="34" charset="0"/>
              </a:rPr>
              <a:t>Geschwister</a:t>
            </a:r>
            <a:br>
              <a:rPr lang="de-DE" sz="3200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de-DE" sz="3200" dirty="0">
                <a:solidFill>
                  <a:schemeClr val="bg1"/>
                </a:solidFill>
                <a:latin typeface="Corbel" panose="020B0503020204020204" pitchFamily="34" charset="0"/>
              </a:rPr>
              <a:t>am SGD?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B4AB988-CEA0-497F-BD72-61E11B6FE1DA}"/>
              </a:ext>
            </a:extLst>
          </p:cNvPr>
          <p:cNvSpPr txBox="1"/>
          <p:nvPr/>
        </p:nvSpPr>
        <p:spPr>
          <a:xfrm>
            <a:off x="3326769" y="1497837"/>
            <a:ext cx="2388218" cy="1077218"/>
          </a:xfrm>
          <a:prstGeom prst="rect">
            <a:avLst/>
          </a:prstGeom>
          <a:solidFill>
            <a:srgbClr val="820046"/>
          </a:solidFill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Corbel" panose="020B0503020204020204" pitchFamily="34" charset="0"/>
              </a:rPr>
              <a:t>Wo ist genug</a:t>
            </a:r>
            <a:br>
              <a:rPr lang="de-DE" sz="3200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de-DE" sz="3200" dirty="0">
                <a:solidFill>
                  <a:schemeClr val="bg1"/>
                </a:solidFill>
                <a:latin typeface="Corbel" panose="020B0503020204020204" pitchFamily="34" charset="0"/>
              </a:rPr>
              <a:t>Platz?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EE28292-D48A-4A13-BB6C-DD6F821F2E08}"/>
              </a:ext>
            </a:extLst>
          </p:cNvPr>
          <p:cNvSpPr txBox="1"/>
          <p:nvPr/>
        </p:nvSpPr>
        <p:spPr>
          <a:xfrm>
            <a:off x="6153792" y="1510585"/>
            <a:ext cx="2528044" cy="1077218"/>
          </a:xfrm>
          <a:prstGeom prst="rect">
            <a:avLst/>
          </a:prstGeom>
          <a:solidFill>
            <a:srgbClr val="820046"/>
          </a:solidFill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Verkehrsver</a:t>
            </a:r>
            <a:r>
              <a:rPr lang="de-DE" sz="3200" dirty="0">
                <a:solidFill>
                  <a:schemeClr val="bg1"/>
                </a:solidFill>
                <a:latin typeface="Corbel" panose="020B0503020204020204" pitchFamily="34" charset="0"/>
              </a:rPr>
              <a:t>-</a:t>
            </a:r>
            <a:br>
              <a:rPr lang="de-DE" sz="3200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de-D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bindungen</a:t>
            </a:r>
            <a:r>
              <a:rPr lang="de-DE" sz="3200" dirty="0">
                <a:solidFill>
                  <a:schemeClr val="bg1"/>
                </a:solidFill>
                <a:latin typeface="Corbel" panose="020B0503020204020204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AB35C8-E512-4DC0-B910-7D83F8822F6C}"/>
              </a:ext>
            </a:extLst>
          </p:cNvPr>
          <p:cNvSpPr txBox="1"/>
          <p:nvPr/>
        </p:nvSpPr>
        <p:spPr>
          <a:xfrm>
            <a:off x="3635896" y="3070478"/>
            <a:ext cx="4447051" cy="584775"/>
          </a:xfrm>
          <a:prstGeom prst="rect">
            <a:avLst/>
          </a:prstGeom>
          <a:solidFill>
            <a:srgbClr val="820046"/>
          </a:solidFill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Corbel" panose="020B0503020204020204" pitchFamily="34" charset="0"/>
              </a:rPr>
              <a:t>Freundschaften erhalten.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A43588C-BB29-4C68-BE05-DC5F9F6793C9}"/>
              </a:ext>
            </a:extLst>
          </p:cNvPr>
          <p:cNvCxnSpPr>
            <a:cxnSpLocks/>
          </p:cNvCxnSpPr>
          <p:nvPr/>
        </p:nvCxnSpPr>
        <p:spPr>
          <a:xfrm>
            <a:off x="4788024" y="2655553"/>
            <a:ext cx="648072" cy="3459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A736492-F105-4557-8B1A-2CE521163253}"/>
              </a:ext>
            </a:extLst>
          </p:cNvPr>
          <p:cNvCxnSpPr>
            <a:cxnSpLocks/>
          </p:cNvCxnSpPr>
          <p:nvPr/>
        </p:nvCxnSpPr>
        <p:spPr>
          <a:xfrm flipH="1">
            <a:off x="6553200" y="2610430"/>
            <a:ext cx="621964" cy="3998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DA41EC2-325D-49FE-86C8-203D6FA9460C}"/>
              </a:ext>
            </a:extLst>
          </p:cNvPr>
          <p:cNvSpPr txBox="1"/>
          <p:nvPr/>
        </p:nvSpPr>
        <p:spPr>
          <a:xfrm>
            <a:off x="587187" y="3937620"/>
            <a:ext cx="3159839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Corbel" panose="020B0503020204020204" pitchFamily="34" charset="0"/>
              </a:rPr>
              <a:t>Anruf am Freitag,</a:t>
            </a:r>
          </a:p>
          <a:p>
            <a:r>
              <a:rPr lang="de-DE" sz="3200" dirty="0">
                <a:latin typeface="Corbel" panose="020B0503020204020204" pitchFamily="34" charset="0"/>
              </a:rPr>
              <a:t>09.05.2025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E51DCAEB-3DC7-40CC-8AF8-7E0132261D00}"/>
              </a:ext>
            </a:extLst>
          </p:cNvPr>
          <p:cNvCxnSpPr>
            <a:cxnSpLocks/>
          </p:cNvCxnSpPr>
          <p:nvPr/>
        </p:nvCxnSpPr>
        <p:spPr>
          <a:xfrm>
            <a:off x="3862363" y="4513684"/>
            <a:ext cx="55517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2B2A3A96-38BB-4611-BCE4-8DDD5C7650E9}"/>
              </a:ext>
            </a:extLst>
          </p:cNvPr>
          <p:cNvSpPr txBox="1"/>
          <p:nvPr/>
        </p:nvSpPr>
        <p:spPr>
          <a:xfrm>
            <a:off x="4599415" y="3933618"/>
            <a:ext cx="3352200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Corbel" panose="020B0503020204020204" pitchFamily="34" charset="0"/>
              </a:rPr>
              <a:t>Eltern entscheiden</a:t>
            </a:r>
            <a:br>
              <a:rPr lang="de-DE" sz="3200" dirty="0">
                <a:latin typeface="Corbel" panose="020B0503020204020204" pitchFamily="34" charset="0"/>
              </a:rPr>
            </a:br>
            <a:r>
              <a:rPr lang="de-DE" sz="3200" dirty="0">
                <a:latin typeface="Corbel" panose="020B0503020204020204" pitchFamily="34" charset="0"/>
              </a:rPr>
              <a:t>über Alternativen!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8C16C7FF-7767-4629-A93E-99D42517FEA4}"/>
              </a:ext>
            </a:extLst>
          </p:cNvPr>
          <p:cNvCxnSpPr>
            <a:cxnSpLocks/>
          </p:cNvCxnSpPr>
          <p:nvPr/>
        </p:nvCxnSpPr>
        <p:spPr>
          <a:xfrm flipH="1">
            <a:off x="2555776" y="3359654"/>
            <a:ext cx="982004" cy="3619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91874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  <p:bldP spid="9" grpId="0" animBg="1"/>
      <p:bldP spid="10" grpId="0" animBg="1"/>
      <p:bldP spid="11" grpId="0" animBg="1"/>
      <p:bldP spid="20" grpId="0" animBg="1"/>
      <p:bldP spid="2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36875"/>
            <a:ext cx="7402470" cy="3744416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C354D9F0-552E-47E1-9469-EAD5F429C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Kennenlern-Nachmittag am 11.07.25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0DB814B-3018-4A76-803D-34E6837B62D5}"/>
              </a:ext>
            </a:extLst>
          </p:cNvPr>
          <p:cNvSpPr txBox="1">
            <a:spLocks/>
          </p:cNvSpPr>
          <p:nvPr/>
        </p:nvSpPr>
        <p:spPr>
          <a:xfrm>
            <a:off x="2627784" y="5299391"/>
            <a:ext cx="3786188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820046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www.schmuttertal-gymnasium.de</a:t>
            </a:r>
            <a:endParaRPr lang="de-DE" dirty="0"/>
          </a:p>
        </p:txBody>
      </p:sp>
    </p:spTree>
  </p:cSld>
  <p:clrMapOvr>
    <a:masterClrMapping/>
  </p:clrMapOvr>
  <p:transition spd="slow"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973EC-AC73-4221-AE3F-D5B1BE2C4F62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767012" y="5303412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de-DE" sz="1600" b="1" dirty="0">
                <a:solidFill>
                  <a:srgbClr val="820046"/>
                </a:solidFill>
                <a:latin typeface="Corbel" pitchFamily="34" charset="0"/>
              </a:rPr>
              <a:t>www.schmuttertal-gymnasium.de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357188" y="1071564"/>
            <a:ext cx="8229600" cy="3771636"/>
          </a:xfrm>
          <a:prstGeom prst="rect">
            <a:avLst/>
          </a:prstGeom>
        </p:spPr>
        <p:txBody>
          <a:bodyPr/>
          <a:lstStyle>
            <a:lvl1pPr marL="342887" indent="-34288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20" indent="-2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2954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136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7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endParaRPr lang="de-DE" b="1" dirty="0">
              <a:solidFill>
                <a:srgbClr val="820046"/>
              </a:solidFill>
              <a:latin typeface="Corbel" pitchFamily="34" charset="0"/>
            </a:endParaRPr>
          </a:p>
          <a:p>
            <a:pPr algn="ctr">
              <a:buFont typeface="Arial" charset="0"/>
              <a:buNone/>
            </a:pPr>
            <a:r>
              <a:rPr lang="de-DE" sz="4000" b="1" dirty="0">
                <a:solidFill>
                  <a:srgbClr val="820046"/>
                </a:solidFill>
                <a:latin typeface="Corbel" pitchFamily="34" charset="0"/>
              </a:rPr>
              <a:t>Weitere Infos und Berichte</a:t>
            </a:r>
          </a:p>
          <a:p>
            <a:pPr algn="ctr">
              <a:buFont typeface="Arial" charset="0"/>
              <a:buNone/>
            </a:pPr>
            <a:r>
              <a:rPr lang="de-DE" sz="4000" b="1" dirty="0">
                <a:solidFill>
                  <a:srgbClr val="828282"/>
                </a:solidFill>
                <a:latin typeface="Corbel" pitchFamily="34" charset="0"/>
              </a:rPr>
              <a:t>auf</a:t>
            </a:r>
            <a:br>
              <a:rPr lang="de-DE" sz="5400" b="1" dirty="0">
                <a:solidFill>
                  <a:srgbClr val="828282"/>
                </a:solidFill>
                <a:latin typeface="Corbel" pitchFamily="34" charset="0"/>
              </a:rPr>
            </a:br>
            <a:r>
              <a:rPr lang="de-DE" sz="4000" b="1" dirty="0">
                <a:solidFill>
                  <a:srgbClr val="820046"/>
                </a:solidFill>
                <a:latin typeface="Corbel" pitchFamily="34" charset="0"/>
              </a:rPr>
              <a:t>www.schmuttertal-gymnasium.de</a:t>
            </a:r>
          </a:p>
        </p:txBody>
      </p:sp>
    </p:spTree>
  </p:cSld>
  <p:clrMapOvr>
    <a:masterClrMapping/>
  </p:clrMapOvr>
  <p:transition spd="slow"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973EC-AC73-4221-AE3F-D5B1BE2C4F62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602902" y="5296960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de-DE" sz="1600" b="1" dirty="0">
                <a:solidFill>
                  <a:srgbClr val="820046"/>
                </a:solidFill>
                <a:latin typeface="Corbel" pitchFamily="34" charset="0"/>
              </a:rPr>
              <a:t>www.schmuttertal-gymnasium.de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357188" y="1071564"/>
            <a:ext cx="8229600" cy="3771636"/>
          </a:xfrm>
          <a:prstGeom prst="rect">
            <a:avLst/>
          </a:prstGeom>
        </p:spPr>
        <p:txBody>
          <a:bodyPr/>
          <a:lstStyle>
            <a:lvl1pPr marL="342887" indent="-34288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20" indent="-2857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2954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136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7" indent="-2285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endParaRPr lang="de-DE" b="1" dirty="0">
              <a:solidFill>
                <a:srgbClr val="820046"/>
              </a:solidFill>
              <a:latin typeface="Corbel" pitchFamily="34" charset="0"/>
            </a:endParaRPr>
          </a:p>
          <a:p>
            <a:pPr algn="ctr">
              <a:buFont typeface="Arial" charset="0"/>
              <a:buNone/>
            </a:pPr>
            <a:r>
              <a:rPr lang="de-DE" sz="5400" b="1" dirty="0">
                <a:solidFill>
                  <a:srgbClr val="820046"/>
                </a:solidFill>
                <a:latin typeface="Corbel" pitchFamily="34" charset="0"/>
              </a:rPr>
              <a:t>Zeit für</a:t>
            </a:r>
          </a:p>
          <a:p>
            <a:pPr algn="ctr">
              <a:buFont typeface="Arial" charset="0"/>
              <a:buNone/>
            </a:pPr>
            <a:r>
              <a:rPr lang="de-DE" sz="5400" b="1" dirty="0">
                <a:solidFill>
                  <a:srgbClr val="828282"/>
                </a:solidFill>
                <a:latin typeface="Corbel" pitchFamily="34" charset="0"/>
              </a:rPr>
              <a:t>Ihre</a:t>
            </a:r>
            <a:br>
              <a:rPr lang="de-DE" sz="5400" b="1" dirty="0">
                <a:solidFill>
                  <a:srgbClr val="828282"/>
                </a:solidFill>
                <a:latin typeface="Corbel" pitchFamily="34" charset="0"/>
              </a:rPr>
            </a:br>
            <a:r>
              <a:rPr lang="de-DE" sz="5400" b="1" dirty="0">
                <a:solidFill>
                  <a:srgbClr val="820046"/>
                </a:solidFill>
                <a:latin typeface="Corbel" pitchFamily="34" charset="0"/>
              </a:rPr>
              <a:t>Fragen</a:t>
            </a:r>
          </a:p>
        </p:txBody>
      </p:sp>
    </p:spTree>
    <p:extLst>
      <p:ext uri="{BB962C8B-B14F-4D97-AF65-F5344CB8AC3E}">
        <p14:creationId xmlns:p14="http://schemas.microsoft.com/office/powerpoint/2010/main" val="1201523949"/>
      </p:ext>
    </p:extLst>
  </p:cSld>
  <p:clrMapOvr>
    <a:masterClrMapping/>
  </p:clrMapOvr>
  <p:transition spd="slow"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69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411760" y="5296960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9 Gründe für das SGD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11559" y="841276"/>
            <a:ext cx="8075241" cy="44012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AutoNum type="arabicParenR"/>
            </a:pPr>
            <a:r>
              <a:rPr lang="de-DE" sz="2400" dirty="0">
                <a:latin typeface="Corbel" pitchFamily="34" charset="0"/>
              </a:rPr>
              <a:t>Schulweg</a:t>
            </a:r>
          </a:p>
          <a:p>
            <a:pPr>
              <a:spcBef>
                <a:spcPts val="600"/>
              </a:spcBef>
            </a:pPr>
            <a:r>
              <a:rPr lang="de-DE" sz="2400" dirty="0">
                <a:latin typeface="Corbel" pitchFamily="34" charset="0"/>
              </a:rPr>
              <a:t>2)    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Architektur</a:t>
            </a:r>
            <a:r>
              <a:rPr lang="de-DE" sz="2400" dirty="0">
                <a:latin typeface="Corbel" pitchFamily="34" charset="0"/>
              </a:rPr>
              <a:t>, die 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modernen Unterricht </a:t>
            </a:r>
            <a:r>
              <a:rPr lang="de-DE" sz="2400" dirty="0">
                <a:latin typeface="Corbel" pitchFamily="34" charset="0"/>
              </a:rPr>
              <a:t>unterstützt</a:t>
            </a:r>
          </a:p>
          <a:p>
            <a:pPr>
              <a:spcBef>
                <a:spcPts val="600"/>
              </a:spcBef>
            </a:pPr>
            <a:r>
              <a:rPr lang="de-DE" sz="2400" dirty="0">
                <a:latin typeface="Corbel" pitchFamily="34" charset="0"/>
              </a:rPr>
              <a:t>3)    entspanntes </a:t>
            </a:r>
            <a:r>
              <a:rPr lang="de-DE" sz="2400" b="1" dirty="0">
                <a:latin typeface="Corbel" pitchFamily="34" charset="0"/>
              </a:rPr>
              <a:t>Lernklima</a:t>
            </a:r>
          </a:p>
          <a:p>
            <a:pPr>
              <a:spcBef>
                <a:spcPts val="600"/>
              </a:spcBef>
            </a:pPr>
            <a:r>
              <a:rPr lang="de-DE" sz="2400" dirty="0">
                <a:latin typeface="Corbel" pitchFamily="34" charset="0"/>
              </a:rPr>
              <a:t>4)    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</a:rPr>
              <a:t>Doppelstunden</a:t>
            </a:r>
          </a:p>
          <a:p>
            <a:pPr>
              <a:spcBef>
                <a:spcPts val="600"/>
              </a:spcBef>
            </a:pPr>
            <a:r>
              <a:rPr lang="de-DE" sz="2400" dirty="0">
                <a:latin typeface="Corbel" pitchFamily="34" charset="0"/>
              </a:rPr>
              <a:t>5)    </a:t>
            </a:r>
            <a:r>
              <a:rPr lang="de-DE" sz="2400" b="1" dirty="0">
                <a:latin typeface="Corbel" pitchFamily="34" charset="0"/>
              </a:rPr>
              <a:t>„Leichter Schulranzen“ </a:t>
            </a:r>
            <a:r>
              <a:rPr lang="de-DE" sz="2400" dirty="0">
                <a:latin typeface="Corbel" pitchFamily="34" charset="0"/>
              </a:rPr>
              <a:t>durch doppelten Büchersatz</a:t>
            </a:r>
          </a:p>
          <a:p>
            <a:pPr marL="457200" indent="-457200">
              <a:spcBef>
                <a:spcPts val="600"/>
              </a:spcBef>
              <a:buAutoNum type="arabicParenR" startAt="6"/>
            </a:pPr>
            <a:r>
              <a:rPr lang="de-DE" sz="2400" dirty="0">
                <a:latin typeface="Corbel" pitchFamily="34" charset="0"/>
              </a:rPr>
              <a:t>zentraler Schulaufgabenplan</a:t>
            </a:r>
            <a:br>
              <a:rPr lang="de-DE" sz="2400" dirty="0">
                <a:latin typeface="Corbel" pitchFamily="34" charset="0"/>
              </a:rPr>
            </a:br>
            <a:r>
              <a:rPr lang="de-DE" sz="2400" dirty="0">
                <a:latin typeface="Corbel" pitchFamily="34" charset="0"/>
              </a:rPr>
              <a:t>        </a:t>
            </a:r>
            <a:r>
              <a:rPr lang="de-DE" sz="2400" dirty="0">
                <a:latin typeface="Corbel" pitchFamily="34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  <a:sym typeface="Wingdings" panose="05000000000000000000" pitchFamily="2" charset="2"/>
              </a:rPr>
              <a:t>max. eine Schulaufgabe pro Woche</a:t>
            </a:r>
          </a:p>
          <a:p>
            <a:pPr marL="457200" indent="-457200">
              <a:spcBef>
                <a:spcPts val="600"/>
              </a:spcBef>
              <a:buAutoNum type="arabicParenR" startAt="6"/>
            </a:pPr>
            <a:r>
              <a:rPr lang="de-DE" sz="2400" dirty="0">
                <a:latin typeface="Corbel" pitchFamily="34" charset="0"/>
              </a:rPr>
              <a:t>Eltern, die </a:t>
            </a:r>
            <a:r>
              <a:rPr lang="de-DE" sz="2400" b="1" dirty="0">
                <a:latin typeface="Corbel" pitchFamily="34" charset="0"/>
              </a:rPr>
              <a:t>mitdenken </a:t>
            </a:r>
            <a:r>
              <a:rPr lang="de-DE" sz="2400" dirty="0">
                <a:latin typeface="Corbel" pitchFamily="34" charset="0"/>
              </a:rPr>
              <a:t>und</a:t>
            </a:r>
            <a:r>
              <a:rPr lang="de-DE" sz="2400" b="1" dirty="0">
                <a:latin typeface="Corbel" pitchFamily="34" charset="0"/>
              </a:rPr>
              <a:t> mitentscheiden</a:t>
            </a:r>
          </a:p>
          <a:p>
            <a:pPr>
              <a:spcBef>
                <a:spcPts val="600"/>
              </a:spcBef>
            </a:pPr>
            <a:r>
              <a:rPr lang="de-DE" sz="2400" dirty="0">
                <a:latin typeface="Corbel" pitchFamily="34" charset="0"/>
                <a:sym typeface="Wingdings" panose="05000000000000000000" pitchFamily="2" charset="2"/>
              </a:rPr>
              <a:t>8)    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  <a:sym typeface="Wingdings" panose="05000000000000000000" pitchFamily="2" charset="2"/>
              </a:rPr>
              <a:t>Schülerentwicklungsgespräche</a:t>
            </a:r>
            <a:r>
              <a:rPr lang="de-DE" sz="2400" b="1" dirty="0">
                <a:latin typeface="Corbel" pitchFamily="34" charset="0"/>
                <a:sym typeface="Wingdings" panose="05000000000000000000" pitchFamily="2" charset="2"/>
              </a:rPr>
              <a:t> </a:t>
            </a:r>
            <a:r>
              <a:rPr lang="de-DE" sz="2400" dirty="0">
                <a:latin typeface="Corbel" pitchFamily="34" charset="0"/>
                <a:sym typeface="Wingdings" panose="05000000000000000000" pitchFamily="2" charset="2"/>
              </a:rPr>
              <a:t>mit allen Schüler/innen</a:t>
            </a:r>
          </a:p>
          <a:p>
            <a:pPr>
              <a:spcBef>
                <a:spcPts val="600"/>
              </a:spcBef>
            </a:pPr>
            <a:r>
              <a:rPr lang="de-DE" sz="2400" dirty="0">
                <a:latin typeface="Corbel" pitchFamily="34" charset="0"/>
                <a:sym typeface="Wingdings" panose="05000000000000000000" pitchFamily="2" charset="2"/>
              </a:rPr>
              <a:t>9)    großes </a:t>
            </a:r>
            <a:r>
              <a:rPr lang="de-DE" sz="2400" b="1" dirty="0">
                <a:latin typeface="Corbel" pitchFamily="34" charset="0"/>
                <a:sym typeface="Wingdings" panose="05000000000000000000" pitchFamily="2" charset="2"/>
              </a:rPr>
              <a:t>Wahlkursangebot, </a:t>
            </a:r>
            <a:r>
              <a:rPr lang="de-DE" sz="2400" dirty="0">
                <a:latin typeface="Corbel" pitchFamily="34" charset="0"/>
                <a:sym typeface="Wingdings" panose="05000000000000000000" pitchFamily="2" charset="2"/>
              </a:rPr>
              <a:t>incl.</a:t>
            </a:r>
            <a:r>
              <a:rPr lang="de-DE" sz="2400" b="1" dirty="0">
                <a:latin typeface="Corbel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  <a:sym typeface="Wingdings" panose="05000000000000000000" pitchFamily="2" charset="2"/>
              </a:rPr>
              <a:t>Streicher- </a:t>
            </a:r>
            <a:r>
              <a:rPr lang="de-DE" sz="2400" dirty="0">
                <a:solidFill>
                  <a:srgbClr val="820046"/>
                </a:solidFill>
                <a:latin typeface="Corbel" pitchFamily="34" charset="0"/>
                <a:sym typeface="Wingdings" panose="05000000000000000000" pitchFamily="2" charset="2"/>
              </a:rPr>
              <a:t>und</a:t>
            </a:r>
            <a:r>
              <a:rPr lang="de-DE" sz="2400" b="1" dirty="0">
                <a:solidFill>
                  <a:srgbClr val="820046"/>
                </a:solidFill>
                <a:latin typeface="Corbel" pitchFamily="34" charset="0"/>
                <a:sym typeface="Wingdings" panose="05000000000000000000" pitchFamily="2" charset="2"/>
              </a:rPr>
              <a:t> Chorklasse</a:t>
            </a:r>
            <a:endParaRPr lang="de-DE" sz="2400" b="1" dirty="0">
              <a:solidFill>
                <a:srgbClr val="820046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6604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5192"/>
            <a:ext cx="7115176" cy="725488"/>
          </a:xfrm>
        </p:spPr>
        <p:txBody>
          <a:bodyPr/>
          <a:lstStyle/>
          <a:p>
            <a:pPr eaLnBrk="1" hangingPunct="1"/>
            <a:r>
              <a:rPr lang="de-DE" sz="3600" dirty="0">
                <a:latin typeface="Corbel" pitchFamily="34" charset="0"/>
              </a:rPr>
              <a:t>Der heutige Abend (2)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787524"/>
            <a:ext cx="8429626" cy="4806280"/>
          </a:xfrm>
        </p:spPr>
        <p:txBody>
          <a:bodyPr/>
          <a:lstStyle/>
          <a:p>
            <a:r>
              <a:rPr lang="de-DE" sz="2400" b="1" dirty="0">
                <a:latin typeface="Corbel" pitchFamily="34" charset="0"/>
              </a:rPr>
              <a:t>18.25 Uhr:	</a:t>
            </a:r>
            <a:r>
              <a:rPr lang="de-DE" b="1" dirty="0">
                <a:solidFill>
                  <a:srgbClr val="820046"/>
                </a:solidFill>
                <a:latin typeface="Corbel" pitchFamily="34" charset="0"/>
              </a:rPr>
              <a:t>Informationen für die Eltern</a:t>
            </a:r>
          </a:p>
          <a:p>
            <a:pPr lvl="4">
              <a:buFont typeface="Wingdings" pitchFamily="2" charset="2"/>
              <a:buChar char="ü"/>
            </a:pPr>
            <a:r>
              <a:rPr lang="de-DE" sz="2400" b="1" dirty="0">
                <a:latin typeface="Corbel" pitchFamily="34" charset="0"/>
              </a:rPr>
              <a:t> Ausbildungsrichtungen und Fächer</a:t>
            </a:r>
          </a:p>
          <a:p>
            <a:pPr lvl="4">
              <a:buFont typeface="Wingdings" pitchFamily="2" charset="2"/>
              <a:buChar char="ü"/>
            </a:pPr>
            <a:r>
              <a:rPr lang="de-DE" sz="2400" b="1" dirty="0">
                <a:latin typeface="Corbel" pitchFamily="34" charset="0"/>
              </a:rPr>
              <a:t> Gebäude und pädagogisches Konzept</a:t>
            </a:r>
          </a:p>
          <a:p>
            <a:pPr lvl="4">
              <a:buFont typeface="Wingdings" pitchFamily="2" charset="2"/>
              <a:buChar char="ü"/>
            </a:pPr>
            <a:r>
              <a:rPr lang="de-DE" sz="2400" b="1" dirty="0">
                <a:latin typeface="Corbel" pitchFamily="34" charset="0"/>
              </a:rPr>
              <a:t> Unterstützung für Kinder und Eltern</a:t>
            </a:r>
          </a:p>
          <a:p>
            <a:pPr lvl="4">
              <a:buFont typeface="Wingdings" pitchFamily="2" charset="2"/>
              <a:buChar char="ü"/>
            </a:pPr>
            <a:r>
              <a:rPr lang="de-DE" sz="2400" b="1" dirty="0">
                <a:latin typeface="Corbel" pitchFamily="34" charset="0"/>
              </a:rPr>
              <a:t> Schulweg</a:t>
            </a:r>
          </a:p>
          <a:p>
            <a:pPr lvl="4">
              <a:buFont typeface="Wingdings" pitchFamily="2" charset="2"/>
              <a:buChar char="ü"/>
            </a:pPr>
            <a:r>
              <a:rPr lang="de-DE" sz="2400" b="1" dirty="0">
                <a:latin typeface="Corbel" pitchFamily="34" charset="0"/>
              </a:rPr>
              <a:t> Einschreibung und Voraussetzungen</a:t>
            </a:r>
          </a:p>
          <a:p>
            <a:pPr lvl="4">
              <a:buFont typeface="Wingdings" pitchFamily="2" charset="2"/>
              <a:buChar char="ü"/>
            </a:pPr>
            <a:r>
              <a:rPr lang="de-DE" sz="2400" b="1" dirty="0">
                <a:latin typeface="Corbel" pitchFamily="34" charset="0"/>
              </a:rPr>
              <a:t> Ihre Fragen</a:t>
            </a:r>
          </a:p>
          <a:p>
            <a:r>
              <a:rPr lang="de-DE" sz="2400" b="1" dirty="0">
                <a:latin typeface="Corbel" pitchFamily="34" charset="0"/>
              </a:rPr>
              <a:t>19.30 Uhr:	Hausbesichtigung  (D, </a:t>
            </a:r>
            <a:r>
              <a:rPr lang="de-DE" sz="2400" b="1" dirty="0" err="1">
                <a:latin typeface="Corbel" pitchFamily="34" charset="0"/>
              </a:rPr>
              <a:t>PuG</a:t>
            </a:r>
            <a:r>
              <a:rPr lang="de-DE" sz="2400" b="1" dirty="0">
                <a:latin typeface="Corbel" pitchFamily="34" charset="0"/>
              </a:rPr>
              <a:t>, Bibliothek, E, </a:t>
            </a:r>
            <a:br>
              <a:rPr lang="de-DE" sz="2400" b="1" dirty="0">
                <a:latin typeface="Corbel" pitchFamily="34" charset="0"/>
              </a:rPr>
            </a:br>
            <a:r>
              <a:rPr lang="de-DE" sz="2400" b="1" dirty="0">
                <a:latin typeface="Corbel" pitchFamily="34" charset="0"/>
              </a:rPr>
              <a:t>			F, L, </a:t>
            </a:r>
            <a:r>
              <a:rPr lang="de-DE" sz="2400" b="1" dirty="0" err="1">
                <a:latin typeface="Corbel" pitchFamily="34" charset="0"/>
              </a:rPr>
              <a:t>Sp</a:t>
            </a:r>
            <a:r>
              <a:rPr lang="de-DE" sz="2400" b="1" dirty="0">
                <a:latin typeface="Corbel" pitchFamily="34" charset="0"/>
              </a:rPr>
              <a:t>, B, C, Drohnenvorführung)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b="1" dirty="0">
                <a:latin typeface="Corbel" pitchFamily="34" charset="0"/>
              </a:rPr>
              <a:t>20.15 Uhr:	Ende der Veranstaltung</a:t>
            </a:r>
            <a:br>
              <a:rPr lang="de-DE" sz="2400" b="1" dirty="0">
                <a:latin typeface="Corbel" pitchFamily="34" charset="0"/>
              </a:rPr>
            </a:br>
            <a:endParaRPr lang="de-DE" sz="1800" b="1" dirty="0">
              <a:latin typeface="Corbe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FB79C7-6C2E-4E39-A107-A0E83E3E8BFA}" type="slidenum">
              <a:rPr lang="de-DE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627784" y="5299391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199" y="5784853"/>
            <a:ext cx="2133600" cy="365125"/>
          </a:xfrm>
        </p:spPr>
        <p:txBody>
          <a:bodyPr/>
          <a:lstStyle/>
          <a:p>
            <a:pPr>
              <a:defRPr/>
            </a:pPr>
            <a:fld id="{049973EC-AC73-4221-AE3F-D5B1BE2C4F62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230211" y="118489"/>
            <a:ext cx="7488832" cy="576064"/>
          </a:xfrm>
          <a:prstGeom prst="rect">
            <a:avLst/>
          </a:prstGeom>
        </p:spPr>
        <p:txBody>
          <a:bodyPr/>
          <a:lstStyle/>
          <a:p>
            <a:pPr algn="ctr" defTabSz="914364" eaLnBrk="0" hangingPunct="0">
              <a:defRPr/>
            </a:pPr>
            <a:r>
              <a:rPr lang="de-DE" sz="2800" b="1" dirty="0">
                <a:solidFill>
                  <a:srgbClr val="820046"/>
                </a:solidFill>
                <a:latin typeface="Century Gothic" pitchFamily="34" charset="0"/>
                <a:ea typeface="+mj-ea"/>
                <a:cs typeface="+mj-cs"/>
              </a:rPr>
              <a:t>„Am SGD finde ich toll, dass …“</a:t>
            </a:r>
          </a:p>
        </p:txBody>
      </p:sp>
      <p:sp>
        <p:nvSpPr>
          <p:cNvPr id="4" name="Rechteck 3"/>
          <p:cNvSpPr/>
          <p:nvPr/>
        </p:nvSpPr>
        <p:spPr>
          <a:xfrm rot="20499518">
            <a:off x="-34574" y="881014"/>
            <a:ext cx="303640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die Lehrer nett sind.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 rot="1692452">
            <a:off x="5333999" y="1486129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Lüftung und Jalousien automatisch funktionieren. 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hteck 7"/>
          <p:cNvSpPr/>
          <p:nvPr/>
        </p:nvSpPr>
        <p:spPr>
          <a:xfrm rot="20762046">
            <a:off x="720064" y="1192495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gut für uns gesorgt wird, z. B. wenn wir uns wehgetan haben.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 rot="1425377">
            <a:off x="202648" y="3347863"/>
            <a:ext cx="361188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das Mensa-Essen gut ist.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hteck 12"/>
          <p:cNvSpPr/>
          <p:nvPr/>
        </p:nvSpPr>
        <p:spPr>
          <a:xfrm rot="1208305">
            <a:off x="4076374" y="2458309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wir eine moderne Ausstattung haben (Tafeln, PCs, Notebooks).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hteck 13"/>
          <p:cNvSpPr/>
          <p:nvPr/>
        </p:nvSpPr>
        <p:spPr>
          <a:xfrm rot="1331525">
            <a:off x="2727734" y="3503514"/>
            <a:ext cx="531033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das Haus aus Holz ist und deshalb eine gute Atmosphäre hat.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hteck 14"/>
          <p:cNvSpPr/>
          <p:nvPr/>
        </p:nvSpPr>
        <p:spPr>
          <a:xfrm rot="1343243">
            <a:off x="180966" y="4402347"/>
            <a:ext cx="436606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wir auf dem Campus Freiarbeit</a:t>
            </a:r>
            <a:br>
              <a:rPr lang="de-DE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machen.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hteck 15"/>
          <p:cNvSpPr/>
          <p:nvPr/>
        </p:nvSpPr>
        <p:spPr>
          <a:xfrm rot="688663">
            <a:off x="3934922" y="4887880"/>
            <a:ext cx="478047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4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wir einen lustigen Direktor haben.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BF88A8F-4015-44F8-A87F-C7EBE4F9F7C5}"/>
              </a:ext>
            </a:extLst>
          </p:cNvPr>
          <p:cNvSpPr txBox="1"/>
          <p:nvPr/>
        </p:nvSpPr>
        <p:spPr>
          <a:xfrm rot="20411293">
            <a:off x="838928" y="1837390"/>
            <a:ext cx="7292310" cy="2246769"/>
          </a:xfrm>
          <a:prstGeom prst="rect">
            <a:avLst/>
          </a:prstGeom>
          <a:solidFill>
            <a:srgbClr val="820046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Corbel" panose="020B0503020204020204" pitchFamily="34" charset="0"/>
              </a:rPr>
              <a:t>Fazit:</a:t>
            </a:r>
            <a:endParaRPr lang="de-DE" sz="28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de-DE" sz="2800" b="1" i="1" dirty="0">
                <a:solidFill>
                  <a:schemeClr val="bg1"/>
                </a:solidFill>
                <a:latin typeface="Corbel" panose="020B0503020204020204" pitchFamily="34" charset="0"/>
              </a:rPr>
              <a:t>„Die Schule ist durch ihre Modernität einfach einzigartig. Außerdem überzeugt sie durch ihre Wahlfächer, Lehrer und alles andere.“</a:t>
            </a:r>
            <a:br>
              <a:rPr lang="de-DE" sz="28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de-DE" sz="2800" i="1" dirty="0">
                <a:solidFill>
                  <a:schemeClr val="bg1"/>
                </a:solidFill>
                <a:latin typeface="Corbel" panose="020B0503020204020204" pitchFamily="34" charset="0"/>
              </a:rPr>
              <a:t>(ein Schüler aus der </a:t>
            </a:r>
            <a:r>
              <a:rPr lang="de-DE" sz="2800" i="1" dirty="0" err="1">
                <a:solidFill>
                  <a:schemeClr val="bg1"/>
                </a:solidFill>
                <a:latin typeface="Corbel" panose="020B0503020204020204" pitchFamily="34" charset="0"/>
              </a:rPr>
              <a:t>Jgst</a:t>
            </a:r>
            <a:r>
              <a:rPr lang="de-DE" sz="2800" i="1" dirty="0">
                <a:solidFill>
                  <a:schemeClr val="bg1"/>
                </a:solidFill>
                <a:latin typeface="Corbel" panose="020B0503020204020204" pitchFamily="34" charset="0"/>
              </a:rPr>
              <a:t>. 5 und Unterstufen-SMV)</a:t>
            </a:r>
            <a:r>
              <a:rPr lang="de-DE" sz="28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endParaRPr lang="de-DE" sz="28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3475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973EC-AC73-4221-AE3F-D5B1BE2C4F62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691680" y="139284"/>
            <a:ext cx="6563072" cy="576064"/>
          </a:xfrm>
          <a:prstGeom prst="rect">
            <a:avLst/>
          </a:prstGeom>
        </p:spPr>
        <p:txBody>
          <a:bodyPr/>
          <a:lstStyle/>
          <a:p>
            <a:pPr algn="ctr" defTabSz="914364" eaLnBrk="0" hangingPunct="0">
              <a:defRPr/>
            </a:pPr>
            <a:r>
              <a:rPr lang="de-DE" sz="2800" b="1" dirty="0">
                <a:solidFill>
                  <a:srgbClr val="820046"/>
                </a:solidFill>
                <a:latin typeface="Century Gothic" pitchFamily="34" charset="0"/>
                <a:ea typeface="+mj-ea"/>
                <a:cs typeface="+mj-cs"/>
              </a:rPr>
              <a:t>Sehen Sie selbst …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699792" y="5296960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de-DE" sz="1600" b="1" dirty="0">
                <a:solidFill>
                  <a:srgbClr val="820046"/>
                </a:solidFill>
                <a:latin typeface="Corbel" pitchFamily="34" charset="0"/>
              </a:rPr>
              <a:t>www.schmuttertal-gymnasium.de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835696" y="1705372"/>
            <a:ext cx="56573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>
              <a:solidFill>
                <a:srgbClr val="820046"/>
              </a:solidFill>
              <a:latin typeface="Corbel" pitchFamily="34" charset="0"/>
            </a:endParaRPr>
          </a:p>
          <a:p>
            <a:r>
              <a:rPr lang="de-DE" sz="2800" b="1" dirty="0">
                <a:solidFill>
                  <a:srgbClr val="820046"/>
                </a:solidFill>
                <a:latin typeface="Corbel" pitchFamily="34" charset="0"/>
              </a:rPr>
              <a:t>Im Anschluss:</a:t>
            </a:r>
          </a:p>
          <a:p>
            <a:r>
              <a:rPr lang="de-DE" sz="2800" dirty="0">
                <a:latin typeface="Corbel" pitchFamily="34" charset="0"/>
              </a:rPr>
              <a:t>Ihr Kind führt Sie durchs Schulhaus, </a:t>
            </a:r>
          </a:p>
          <a:p>
            <a:r>
              <a:rPr lang="de-DE" sz="2800" dirty="0">
                <a:latin typeface="Corbel" pitchFamily="34" charset="0"/>
              </a:rPr>
              <a:t>Lehrkräfte stehen für Fragen bereit.</a:t>
            </a:r>
          </a:p>
        </p:txBody>
      </p:sp>
    </p:spTree>
    <p:extLst>
      <p:ext uri="{BB962C8B-B14F-4D97-AF65-F5344CB8AC3E}">
        <p14:creationId xmlns:p14="http://schemas.microsoft.com/office/powerpoint/2010/main" val="915694800"/>
      </p:ext>
    </p:extLst>
  </p:cSld>
  <p:clrMapOvr>
    <a:masterClrMapping/>
  </p:clrMapOvr>
  <p:transition spd="slow"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5B9C9E2-5CB2-4EE3-A16D-71B8DE238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www.schmuttertal-gymnasium.de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56833B3-A81E-450C-A5B1-2883B7A8B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973EC-AC73-4221-AE3F-D5B1BE2C4F62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AA7DA40-923A-4A0C-A945-430740D2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113769"/>
            <a:ext cx="70414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200" b="0" i="0" u="none" strike="noStrike" cap="none" normalizeH="0" baseline="0" dirty="0">
                <a:ln>
                  <a:noFill/>
                </a:ln>
                <a:solidFill>
                  <a:srgbClr val="820046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NewRomanPSMT"/>
              </a:rPr>
              <a:t>Fachinformationen, ca. 19:15 – 20:15 Uhr</a:t>
            </a:r>
            <a:endParaRPr kumimoji="0" lang="de-DE" altLang="de-DE" sz="3200" b="0" i="0" u="none" strike="noStrike" cap="none" normalizeH="0" baseline="0" dirty="0">
              <a:ln>
                <a:noFill/>
              </a:ln>
              <a:solidFill>
                <a:srgbClr val="820046"/>
              </a:solidFill>
              <a:effectLst/>
              <a:latin typeface="Corbel" panose="020B0503020204020204" pitchFamily="34" charset="0"/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494CFEAE-4DE4-4A5B-910B-DF8DDE029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46562"/>
              </p:ext>
            </p:extLst>
          </p:nvPr>
        </p:nvGraphicFramePr>
        <p:xfrm>
          <a:off x="1445420" y="985293"/>
          <a:ext cx="6366940" cy="396044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656403">
                  <a:extLst>
                    <a:ext uri="{9D8B030D-6E8A-4147-A177-3AD203B41FA5}">
                      <a16:colId xmlns:a16="http://schemas.microsoft.com/office/drawing/2014/main" val="881744925"/>
                    </a:ext>
                  </a:extLst>
                </a:gridCol>
                <a:gridCol w="2710537">
                  <a:extLst>
                    <a:ext uri="{9D8B030D-6E8A-4147-A177-3AD203B41FA5}">
                      <a16:colId xmlns:a16="http://schemas.microsoft.com/office/drawing/2014/main" val="1597874712"/>
                    </a:ext>
                  </a:extLst>
                </a:gridCol>
              </a:tblGrid>
              <a:tr h="45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Fach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>
                          <a:effectLst/>
                        </a:rPr>
                        <a:t>Raum</a:t>
                      </a:r>
                      <a:endParaRPr lang="de-D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578774"/>
                  </a:ext>
                </a:extLst>
              </a:tr>
              <a:tr h="45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Deutsch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Bibliothek 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0440347"/>
                  </a:ext>
                </a:extLst>
              </a:tr>
              <a:tr h="45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Politik und Gesellschaft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Bibliothek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0370447"/>
                  </a:ext>
                </a:extLst>
              </a:tr>
              <a:tr h="45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Mathe-Magazin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Bibliothek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7486720"/>
                  </a:ext>
                </a:extLst>
              </a:tr>
              <a:tr h="792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Englisch, Französisch, Spanisch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Campus N.1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2019869"/>
                  </a:ext>
                </a:extLst>
              </a:tr>
              <a:tr h="45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Latein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Campus W.2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9505206"/>
                  </a:ext>
                </a:extLst>
              </a:tr>
              <a:tr h="45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Biologie/Chemie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N.E.12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7854029"/>
                  </a:ext>
                </a:extLst>
              </a:tr>
              <a:tr h="45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Drohnenvorführung, 19:45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Sporthalle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0007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654688"/>
      </p:ext>
    </p:extLst>
  </p:cSld>
  <p:clrMapOvr>
    <a:masterClrMapping/>
  </p:clrMapOvr>
  <p:transition spd="slow"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027"/>
          <p:cNvSpPr txBox="1">
            <a:spLocks noChangeArrowheads="1"/>
          </p:cNvSpPr>
          <p:nvPr/>
        </p:nvSpPr>
        <p:spPr bwMode="auto">
          <a:xfrm>
            <a:off x="1828800" y="-190500"/>
            <a:ext cx="63246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45061" name="Rectangle 1029"/>
          <p:cNvSpPr>
            <a:spLocks noGrp="1" noChangeArrowheads="1"/>
          </p:cNvSpPr>
          <p:nvPr>
            <p:ph type="title"/>
          </p:nvPr>
        </p:nvSpPr>
        <p:spPr>
          <a:xfrm>
            <a:off x="721519" y="697260"/>
            <a:ext cx="7772400" cy="28495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>
                <a:latin typeface="Corbel" pitchFamily="34" charset="0"/>
              </a:rPr>
              <a:t>Wir wünschen Ihnen und Ihrem Kind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latin typeface="Corbel" pitchFamily="34" charset="0"/>
              </a:rPr>
              <a:t>eine richtige Entscheidung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latin typeface="Corbel" pitchFamily="34" charset="0"/>
              </a:rPr>
              <a:t>und einen guten Start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latin typeface="Corbel" pitchFamily="34" charset="0"/>
              </a:rPr>
              <a:t>in der weiterführenden Schule! </a:t>
            </a:r>
            <a:br>
              <a:rPr lang="de-DE" dirty="0">
                <a:latin typeface="Corbel" pitchFamily="34" charset="0"/>
              </a:rPr>
            </a:br>
            <a:r>
              <a:rPr lang="de-DE" sz="1200" dirty="0">
                <a:latin typeface="Corbel" pitchFamily="34" charset="0"/>
              </a:rPr>
              <a:t> 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solidFill>
                  <a:srgbClr val="828282"/>
                </a:solidFill>
                <a:latin typeface="Corbel" pitchFamily="34" charset="0"/>
              </a:rPr>
              <a:t>Das Team des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C4AEFD-FAC2-4554-8ECA-73B09186298E}" type="slidenum">
              <a:rPr lang="de-DE"/>
              <a:pPr>
                <a:defRPr/>
              </a:pPr>
              <a:t>73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3300" y="3289548"/>
            <a:ext cx="1808838" cy="161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714625" y="5299695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de-DE" dirty="0"/>
              <a:t>www.schmuttertal-gymnasium.de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>
                <a:latin typeface="Corbel" pitchFamily="34" charset="0"/>
              </a:rPr>
              <a:t>Menschen an unserer Schule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417340"/>
            <a:ext cx="8229600" cy="3384376"/>
          </a:xfrm>
        </p:spPr>
        <p:txBody>
          <a:bodyPr/>
          <a:lstStyle/>
          <a:p>
            <a:pPr>
              <a:buFontTx/>
              <a:buChar char="-"/>
            </a:pPr>
            <a:r>
              <a:rPr lang="de-DE" sz="4000" dirty="0">
                <a:latin typeface="Corbel" pitchFamily="34" charset="0"/>
              </a:rPr>
              <a:t>Lehrkräfte</a:t>
            </a:r>
          </a:p>
          <a:p>
            <a:pPr>
              <a:buFontTx/>
              <a:buChar char="-"/>
            </a:pPr>
            <a:r>
              <a:rPr lang="de-DE" sz="4000" dirty="0">
                <a:latin typeface="Corbel" pitchFamily="34" charset="0"/>
              </a:rPr>
              <a:t>Sekretariat</a:t>
            </a:r>
          </a:p>
          <a:p>
            <a:pPr>
              <a:buFontTx/>
              <a:buChar char="-"/>
            </a:pPr>
            <a:r>
              <a:rPr lang="de-DE" sz="4000" dirty="0">
                <a:latin typeface="Corbel" pitchFamily="34" charset="0"/>
              </a:rPr>
              <a:t>Schülerinnen und Schüler</a:t>
            </a:r>
          </a:p>
          <a:p>
            <a:pPr>
              <a:buNone/>
            </a:pPr>
            <a:r>
              <a:rPr lang="de-DE" sz="4000" dirty="0">
                <a:latin typeface="Corbel" pitchFamily="34" charset="0"/>
              </a:rPr>
              <a:t>-  Eltern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2761258" y="5296960"/>
            <a:ext cx="3786188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  <p:extLst>
      <p:ext uri="{BB962C8B-B14F-4D97-AF65-F5344CB8AC3E}">
        <p14:creationId xmlns:p14="http://schemas.microsoft.com/office/powerpoint/2010/main" val="1125692325"/>
      </p:ext>
    </p:extLst>
  </p:cSld>
  <p:clrMapOvr>
    <a:masterClrMapping/>
  </p:clrMapOvr>
  <p:transition spd="slow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>
                <a:latin typeface="Corbel" panose="020B0503020204020204" pitchFamily="34" charset="0"/>
              </a:rPr>
              <a:t>Schulleitung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3263" y="985292"/>
            <a:ext cx="8208912" cy="4464496"/>
          </a:xfrm>
        </p:spPr>
        <p:txBody>
          <a:bodyPr/>
          <a:lstStyle/>
          <a:p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Günter Manhardt (M, WR, </a:t>
            </a:r>
            <a:r>
              <a:rPr lang="de-DE" dirty="0" err="1">
                <a:solidFill>
                  <a:srgbClr val="820046"/>
                </a:solidFill>
                <a:latin typeface="Corbel" pitchFamily="34" charset="0"/>
              </a:rPr>
              <a:t>WIn</a:t>
            </a:r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),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Schulleiter</a:t>
            </a:r>
          </a:p>
          <a:p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Klaus Drechsel (D, G, </a:t>
            </a:r>
            <a:r>
              <a:rPr lang="de-DE" dirty="0" err="1">
                <a:solidFill>
                  <a:srgbClr val="820046"/>
                </a:solidFill>
                <a:latin typeface="Corbel" pitchFamily="34" charset="0"/>
              </a:rPr>
              <a:t>Eth</a:t>
            </a:r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),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Ständiger Stellvertreter des Schulleiters</a:t>
            </a:r>
          </a:p>
          <a:p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Andrea Link (D, E, Eth), </a:t>
            </a:r>
            <a:r>
              <a:rPr lang="de-DE" dirty="0">
                <a:latin typeface="Corbel" pitchFamily="34" charset="0"/>
              </a:rPr>
              <a:t>Schülertransport</a:t>
            </a:r>
            <a:br>
              <a:rPr lang="de-DE" dirty="0">
                <a:latin typeface="Corbel" pitchFamily="34" charset="0"/>
              </a:rPr>
            </a:br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Thomas Hafner (M, </a:t>
            </a:r>
            <a:r>
              <a:rPr lang="de-DE" dirty="0" err="1">
                <a:solidFill>
                  <a:srgbClr val="820046"/>
                </a:solidFill>
                <a:latin typeface="Corbel" pitchFamily="34" charset="0"/>
              </a:rPr>
              <a:t>Ph</a:t>
            </a:r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     Mitarbeiter in der Schulleitung</a:t>
            </a:r>
          </a:p>
          <a:p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Alexander Petrovici (B, C),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>
                <a:latin typeface="Corbel" pitchFamily="34" charset="0"/>
              </a:rPr>
              <a:t>     </a:t>
            </a:r>
            <a:r>
              <a:rPr lang="de-DE" dirty="0">
                <a:solidFill>
                  <a:srgbClr val="820046"/>
                </a:solidFill>
                <a:latin typeface="Corbel" pitchFamily="34" charset="0"/>
              </a:rPr>
              <a:t>Michael Hartmann (D, E)</a:t>
            </a:r>
            <a:endParaRPr lang="de-DE" dirty="0">
              <a:solidFill>
                <a:schemeClr val="bg1">
                  <a:lumMod val="50000"/>
                </a:schemeClr>
              </a:solidFill>
              <a:latin typeface="Corbe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     Erweiterte Schulleitung </a:t>
            </a:r>
          </a:p>
          <a:p>
            <a:pPr marL="0" indent="0">
              <a:spcBef>
                <a:spcPts val="0"/>
              </a:spcBef>
              <a:buNone/>
            </a:pPr>
            <a:br>
              <a:rPr lang="de-DE" dirty="0">
                <a:solidFill>
                  <a:srgbClr val="820046"/>
                </a:solidFill>
                <a:latin typeface="Corbel" pitchFamily="34" charset="0"/>
              </a:rPr>
            </a:br>
            <a:r>
              <a:rPr lang="de-DE" dirty="0">
                <a:latin typeface="Corbel" pitchFamily="34" charset="0"/>
              </a:rPr>
              <a:t>					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93E36D-E088-4F63-A4E5-AFD7726AE24E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www.schmuttertal-gymnasium.de</a:t>
            </a:r>
          </a:p>
        </p:txBody>
      </p:sp>
    </p:spTree>
    <p:extLst>
      <p:ext uri="{BB962C8B-B14F-4D97-AF65-F5344CB8AC3E}">
        <p14:creationId xmlns:p14="http://schemas.microsoft.com/office/powerpoint/2010/main" val="77111285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3226</Words>
  <Application>Microsoft Office PowerPoint</Application>
  <PresentationFormat>Bildschirmpräsentation (16:10)</PresentationFormat>
  <Paragraphs>672</Paragraphs>
  <Slides>73</Slides>
  <Notes>14</Notes>
  <HiddenSlides>6</HiddenSlides>
  <MMClips>1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73</vt:i4>
      </vt:variant>
    </vt:vector>
  </HeadingPairs>
  <TitlesOfParts>
    <vt:vector size="84" baseType="lpstr">
      <vt:lpstr>Aptos</vt:lpstr>
      <vt:lpstr>Arial</vt:lpstr>
      <vt:lpstr>Calibri</vt:lpstr>
      <vt:lpstr>Century Gothic</vt:lpstr>
      <vt:lpstr>Chalkduster</vt:lpstr>
      <vt:lpstr>Corbel</vt:lpstr>
      <vt:lpstr>Tahoma</vt:lpstr>
      <vt:lpstr>Times New Roman</vt:lpstr>
      <vt:lpstr>TimesNewRomanPSMT</vt:lpstr>
      <vt:lpstr>Wingdings</vt:lpstr>
      <vt:lpstr>Larissa-Design</vt:lpstr>
      <vt:lpstr>Herzlich willkommen zu unserem Informationsabend   10.02.2025</vt:lpstr>
      <vt:lpstr>Streicherklasse des SGD</vt:lpstr>
      <vt:lpstr>Jakob Puschmann (9 c),  Josefine Landstorfer (Q 12) Fabian Finke (Q 12) (Schülermitverantwortung) Günter Manhardt (Schulleiter)</vt:lpstr>
      <vt:lpstr>Musikunterricht mit praktischem Profil</vt:lpstr>
      <vt:lpstr>Streicherklasse</vt:lpstr>
      <vt:lpstr>Der heutige Abend (1)</vt:lpstr>
      <vt:lpstr>Der heutige Abend (2)</vt:lpstr>
      <vt:lpstr>Menschen an unserer Schule</vt:lpstr>
      <vt:lpstr>Schulleitung</vt:lpstr>
      <vt:lpstr>Klassenleiterinnen für die neuen 5. Klassen: </vt:lpstr>
      <vt:lpstr>PowerPoint-Präsentation</vt:lpstr>
      <vt:lpstr>PowerPoint-Präsentation</vt:lpstr>
      <vt:lpstr>und jetzt:</vt:lpstr>
      <vt:lpstr>Staatliches Gymnasium</vt:lpstr>
      <vt:lpstr>Noch mehr starke Partner:</vt:lpstr>
      <vt:lpstr>PowerPoint-Präsentation</vt:lpstr>
      <vt:lpstr>Gymnasium – der direkte Weg zum Abi …</vt:lpstr>
      <vt:lpstr>… in der anspruchsvollsten Schulart</vt:lpstr>
      <vt:lpstr>Gebäude und pädagogisches Konzept</vt:lpstr>
      <vt:lpstr>PowerPoint-Präsentation</vt:lpstr>
      <vt:lpstr>„Nachhaltige Architektur“</vt:lpstr>
      <vt:lpstr>„Zukunftsweisende Architektur“</vt:lpstr>
      <vt:lpstr>Und was haben die Schülerinnen davon?</vt:lpstr>
      <vt:lpstr>Bildung für die Zukunft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möglicher Stundenplan einer 5. Klasse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Unsere Aufgabe</vt:lpstr>
      <vt:lpstr>Unser Antrieb</vt:lpstr>
      <vt:lpstr>Förderverein</vt:lpstr>
      <vt:lpstr>Unterstützung für Kinder (und Eltern)</vt:lpstr>
      <vt:lpstr>Entlastung für Eltern</vt:lpstr>
      <vt:lpstr>Wahlkursangebot für Jgst. 5</vt:lpstr>
      <vt:lpstr>Wahlkurs „Forschen und Experimentieren“</vt:lpstr>
      <vt:lpstr>Unser Fahrtenprogramm</vt:lpstr>
      <vt:lpstr>Unser Fahrtenprogramm</vt:lpstr>
      <vt:lpstr>Offene Ganztagsschule </vt:lpstr>
      <vt:lpstr>Offene Ganztagsschule </vt:lpstr>
      <vt:lpstr>Schulweg</vt:lpstr>
      <vt:lpstr>Unsere Schüler kommen aus …</vt:lpstr>
      <vt:lpstr>Der Fahrplan für Ihr Kind</vt:lpstr>
      <vt:lpstr>Fahrtkostenfreiheit (1)</vt:lpstr>
      <vt:lpstr>Fahrtkostenfreiheit (2)</vt:lpstr>
      <vt:lpstr>PowerPoint-Präsentation</vt:lpstr>
      <vt:lpstr>www.schulantrag-online.de</vt:lpstr>
      <vt:lpstr>Abgeben oder einwerfen: </vt:lpstr>
      <vt:lpstr>Probeunterricht</vt:lpstr>
      <vt:lpstr>Und wenn das SGD zu begehrt ist?</vt:lpstr>
      <vt:lpstr>Kennenlern-Nachmittag am 11.07.25</vt:lpstr>
      <vt:lpstr>PowerPoint-Präsentation</vt:lpstr>
      <vt:lpstr>PowerPoint-Präsentation</vt:lpstr>
      <vt:lpstr>9 Gründe für das SGD</vt:lpstr>
      <vt:lpstr>PowerPoint-Präsentation</vt:lpstr>
      <vt:lpstr>PowerPoint-Präsentation</vt:lpstr>
      <vt:lpstr>PowerPoint-Präsentation</vt:lpstr>
      <vt:lpstr>Wir wünschen Ihnen und Ihrem Kind eine richtige Entscheidung und einen guten Start in der weiterführenden Schule!    Das Team des </vt:lpstr>
    </vt:vector>
  </TitlesOfParts>
  <Company>Landratsamt Augsburg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-RZ-</dc:creator>
  <cp:lastModifiedBy>Guenter.Manhardt</cp:lastModifiedBy>
  <cp:revision>760</cp:revision>
  <cp:lastPrinted>2020-02-19T17:10:32Z</cp:lastPrinted>
  <dcterms:created xsi:type="dcterms:W3CDTF">2010-01-11T13:13:03Z</dcterms:created>
  <dcterms:modified xsi:type="dcterms:W3CDTF">2025-02-10T19:00:50Z</dcterms:modified>
</cp:coreProperties>
</file>